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1"/>
  </p:notesMasterIdLst>
  <p:sldIdLst>
    <p:sldId id="256" r:id="rId2"/>
    <p:sldId id="259" r:id="rId3"/>
    <p:sldId id="260" r:id="rId4"/>
    <p:sldId id="261" r:id="rId5"/>
    <p:sldId id="262" r:id="rId6"/>
    <p:sldId id="263" r:id="rId7"/>
    <p:sldId id="264" r:id="rId8"/>
    <p:sldId id="265" r:id="rId9"/>
    <p:sldId id="266" r:id="rId10"/>
    <p:sldId id="267" r:id="rId11"/>
    <p:sldId id="316" r:id="rId12"/>
    <p:sldId id="317" r:id="rId13"/>
    <p:sldId id="318" r:id="rId14"/>
    <p:sldId id="268" r:id="rId15"/>
    <p:sldId id="270" r:id="rId16"/>
    <p:sldId id="272" r:id="rId17"/>
    <p:sldId id="273" r:id="rId18"/>
    <p:sldId id="327" r:id="rId19"/>
    <p:sldId id="328"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19" r:id="rId48"/>
    <p:sldId id="321" r:id="rId49"/>
    <p:sldId id="320" r:id="rId50"/>
    <p:sldId id="302" r:id="rId51"/>
    <p:sldId id="303" r:id="rId52"/>
    <p:sldId id="304" r:id="rId53"/>
    <p:sldId id="305" r:id="rId54"/>
    <p:sldId id="306" r:id="rId55"/>
    <p:sldId id="307" r:id="rId56"/>
    <p:sldId id="308" r:id="rId57"/>
    <p:sldId id="309" r:id="rId58"/>
    <p:sldId id="310" r:id="rId59"/>
    <p:sldId id="311" r:id="rId60"/>
    <p:sldId id="312" r:id="rId61"/>
    <p:sldId id="322" r:id="rId62"/>
    <p:sldId id="323" r:id="rId63"/>
    <p:sldId id="324" r:id="rId64"/>
    <p:sldId id="313" r:id="rId65"/>
    <p:sldId id="314" r:id="rId66"/>
    <p:sldId id="315" r:id="rId67"/>
    <p:sldId id="325" r:id="rId68"/>
    <p:sldId id="326" r:id="rId69"/>
    <p:sldId id="258" r:id="rId7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Başlıksız Bölüm" id="{229E0794-1BFB-42A5-A428-326D7E551BE2}">
          <p14:sldIdLst>
            <p14:sldId id="256"/>
            <p14:sldId id="259"/>
            <p14:sldId id="260"/>
            <p14:sldId id="261"/>
            <p14:sldId id="262"/>
            <p14:sldId id="263"/>
            <p14:sldId id="264"/>
            <p14:sldId id="265"/>
            <p14:sldId id="266"/>
            <p14:sldId id="267"/>
            <p14:sldId id="316"/>
            <p14:sldId id="317"/>
            <p14:sldId id="318"/>
            <p14:sldId id="268"/>
            <p14:sldId id="270"/>
            <p14:sldId id="272"/>
            <p14:sldId id="273"/>
            <p14:sldId id="327"/>
            <p14:sldId id="328"/>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19"/>
            <p14:sldId id="321"/>
            <p14:sldId id="320"/>
            <p14:sldId id="302"/>
            <p14:sldId id="303"/>
            <p14:sldId id="304"/>
            <p14:sldId id="305"/>
            <p14:sldId id="306"/>
            <p14:sldId id="307"/>
            <p14:sldId id="308"/>
            <p14:sldId id="309"/>
            <p14:sldId id="310"/>
            <p14:sldId id="311"/>
            <p14:sldId id="312"/>
            <p14:sldId id="322"/>
            <p14:sldId id="323"/>
            <p14:sldId id="324"/>
            <p14:sldId id="313"/>
            <p14:sldId id="314"/>
            <p14:sldId id="315"/>
            <p14:sldId id="325"/>
            <p14:sldId id="326"/>
            <p14:sldId id="257"/>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ECAFB7-32A2-4CFE-B307-1D52500D59CA}" type="datetimeFigureOut">
              <a:rPr lang="tr-TR" smtClean="0"/>
              <a:pPr/>
              <a:t>22.07.2019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7921C-D9D6-4971-A5CB-84339DCCFF26}" type="slidenum">
              <a:rPr lang="tr-TR" smtClean="0"/>
              <a:pPr/>
              <a:t>‹#›</a:t>
            </a:fld>
            <a:endParaRPr lang="tr-TR"/>
          </a:p>
        </p:txBody>
      </p:sp>
    </p:spTree>
    <p:extLst>
      <p:ext uri="{BB962C8B-B14F-4D97-AF65-F5344CB8AC3E}">
        <p14:creationId xmlns="" xmlns:p14="http://schemas.microsoft.com/office/powerpoint/2010/main" val="400795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41</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50</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51</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52</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53</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54</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55</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56</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57</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58</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59</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42</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60</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61</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62</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63</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64</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65</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66</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67</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68</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43</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44</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45</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46</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47</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48</a:t>
            </a:fld>
            <a:endParaRPr lang="tr-TR"/>
          </a:p>
        </p:txBody>
      </p:sp>
    </p:spTree>
    <p:extLst>
      <p:ext uri="{BB962C8B-B14F-4D97-AF65-F5344CB8AC3E}">
        <p14:creationId xmlns="" xmlns:p14="http://schemas.microsoft.com/office/powerpoint/2010/main" val="3588464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2F7921C-D9D6-4971-A5CB-84339DCCFF26}" type="slidenum">
              <a:rPr lang="tr-TR" smtClean="0"/>
              <a:pPr/>
              <a:t>49</a:t>
            </a:fld>
            <a:endParaRPr lang="tr-TR"/>
          </a:p>
        </p:txBody>
      </p:sp>
    </p:spTree>
    <p:extLst>
      <p:ext uri="{BB962C8B-B14F-4D97-AF65-F5344CB8AC3E}">
        <p14:creationId xmlns="" xmlns:p14="http://schemas.microsoft.com/office/powerpoint/2010/main" val="358846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193888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48973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146377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155021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78924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36607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356328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301730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312243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16451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71C4F6-0354-493D-A8B0-49900C734E43}" type="datetimeFigureOut">
              <a:rPr lang="tr-TR" smtClean="0"/>
              <a:pPr/>
              <a:t>22.07.2019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3253698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1C4F6-0354-493D-A8B0-49900C734E43}" type="datetimeFigureOut">
              <a:rPr lang="tr-TR" smtClean="0"/>
              <a:pPr/>
              <a:t>22.07.2019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580FC-F923-4777-93CE-9A7D3EEE9DC7}" type="slidenum">
              <a:rPr lang="tr-TR" smtClean="0"/>
              <a:pPr/>
              <a:t>‹#›</a:t>
            </a:fld>
            <a:endParaRPr lang="tr-TR"/>
          </a:p>
        </p:txBody>
      </p:sp>
    </p:spTree>
    <p:extLst>
      <p:ext uri="{BB962C8B-B14F-4D97-AF65-F5344CB8AC3E}">
        <p14:creationId xmlns="" xmlns:p14="http://schemas.microsoft.com/office/powerpoint/2010/main" val="95922498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368152"/>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259632" y="2348880"/>
            <a:ext cx="7344816" cy="2520280"/>
          </a:xfrm>
        </p:spPr>
        <p:txBody>
          <a:bodyPr>
            <a:noAutofit/>
          </a:bodyPr>
          <a:lstStyle/>
          <a:p>
            <a:r>
              <a:rPr lang="fi-FI" sz="2800" dirty="0" smtClean="0">
                <a:solidFill>
                  <a:schemeClr val="tx1"/>
                </a:solidFill>
                <a:latin typeface="Times New Roman" panose="02020603050405020304" pitchFamily="18" charset="0"/>
                <a:cs typeface="Times New Roman" panose="02020603050405020304" pitchFamily="18" charset="0"/>
              </a:rPr>
              <a:t>ON BİRİNCİ KALKINMA PLANI</a:t>
            </a:r>
            <a:r>
              <a:rPr lang="tr-TR" sz="2800" dirty="0" smtClean="0">
                <a:solidFill>
                  <a:schemeClr val="tx1"/>
                </a:solidFill>
                <a:latin typeface="Times New Roman" panose="02020603050405020304" pitchFamily="18" charset="0"/>
                <a:cs typeface="Times New Roman" panose="02020603050405020304" pitchFamily="18" charset="0"/>
              </a:rPr>
              <a:t> </a:t>
            </a:r>
            <a:r>
              <a:rPr lang="fi-FI" sz="2800" dirty="0" smtClean="0">
                <a:solidFill>
                  <a:schemeClr val="tx1"/>
                </a:solidFill>
                <a:latin typeface="Times New Roman" panose="02020603050405020304" pitchFamily="18" charset="0"/>
                <a:cs typeface="Times New Roman" panose="02020603050405020304" pitchFamily="18" charset="0"/>
              </a:rPr>
              <a:t>(2019-2023)</a:t>
            </a:r>
            <a:endParaRPr lang="tr-TR" sz="2800" dirty="0" smtClean="0">
              <a:solidFill>
                <a:schemeClr val="tx1"/>
              </a:solidFill>
              <a:latin typeface="Times New Roman" panose="02020603050405020304" pitchFamily="18" charset="0"/>
              <a:cs typeface="Times New Roman" panose="02020603050405020304" pitchFamily="18" charset="0"/>
            </a:endParaRPr>
          </a:p>
          <a:p>
            <a:r>
              <a:rPr lang="tr-TR" sz="2800" dirty="0" smtClean="0">
                <a:solidFill>
                  <a:schemeClr val="tx1"/>
                </a:solidFill>
                <a:latin typeface="Times New Roman" panose="02020603050405020304" pitchFamily="18" charset="0"/>
                <a:cs typeface="Times New Roman" panose="02020603050405020304" pitchFamily="18" charset="0"/>
              </a:rPr>
              <a:t>&amp; </a:t>
            </a:r>
          </a:p>
          <a:p>
            <a:r>
              <a:rPr lang="tr-TR" sz="2800" dirty="0" smtClean="0">
                <a:solidFill>
                  <a:schemeClr val="tx1"/>
                </a:solidFill>
                <a:latin typeface="Times New Roman" panose="02020603050405020304" pitchFamily="18" charset="0"/>
                <a:cs typeface="Times New Roman" panose="02020603050405020304" pitchFamily="18" charset="0"/>
              </a:rPr>
              <a:t>Yüksek Öğretim</a:t>
            </a:r>
          </a:p>
          <a:p>
            <a:r>
              <a:rPr lang="tr-TR" sz="2800" dirty="0" smtClean="0">
                <a:solidFill>
                  <a:schemeClr val="tx1"/>
                </a:solidFill>
                <a:latin typeface="Times New Roman" panose="02020603050405020304" pitchFamily="18" charset="0"/>
                <a:cs typeface="Times New Roman" panose="02020603050405020304" pitchFamily="18" charset="0"/>
              </a:rPr>
              <a:t/>
            </a:r>
            <a:br>
              <a:rPr lang="tr-TR" sz="2800" dirty="0" smtClean="0">
                <a:solidFill>
                  <a:schemeClr val="tx1"/>
                </a:solidFill>
                <a:latin typeface="Times New Roman" panose="02020603050405020304" pitchFamily="18" charset="0"/>
                <a:cs typeface="Times New Roman" panose="02020603050405020304" pitchFamily="18" charset="0"/>
              </a:rPr>
            </a:br>
            <a:endParaRPr lang="tr-TR"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91900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721446" cy="3831818"/>
          </a:xfrm>
          <a:prstGeom prst="rect">
            <a:avLst/>
          </a:prstGeom>
        </p:spPr>
        <p:txBody>
          <a:bodyPr wrap="square">
            <a:spAutoFit/>
          </a:bodyPr>
          <a:lstStyle/>
          <a:p>
            <a:pPr>
              <a:lnSpc>
                <a:spcPct val="150000"/>
              </a:lnSpc>
            </a:pPr>
            <a:r>
              <a:rPr lang="tr-TR" dirty="0" smtClean="0"/>
              <a:t>2. KÜRESEL GELİŞMELER VE EĞİLİMLER </a:t>
            </a:r>
          </a:p>
          <a:p>
            <a:pPr>
              <a:lnSpc>
                <a:spcPct val="150000"/>
              </a:lnSpc>
            </a:pPr>
            <a:r>
              <a:rPr lang="tr-TR" dirty="0" smtClean="0"/>
              <a:t>2.1. KÜRESEL EĞİLİMLER VE TÜRKİYE ETKİLEŞİMİ </a:t>
            </a:r>
          </a:p>
          <a:p>
            <a:pPr marL="285750" indent="-285750">
              <a:lnSpc>
                <a:spcPct val="150000"/>
              </a:lnSpc>
              <a:buFont typeface="Wingdings" panose="05000000000000000000" pitchFamily="2" charset="2"/>
              <a:buChar char="Ø"/>
            </a:pPr>
            <a:r>
              <a:rPr lang="tr-TR" dirty="0" smtClean="0"/>
              <a:t>Gelir Dağılımında Bozulma</a:t>
            </a:r>
            <a:endParaRPr lang="tr-TR" b="1" dirty="0" smtClean="0"/>
          </a:p>
          <a:p>
            <a:pPr marL="285750" indent="-285750">
              <a:lnSpc>
                <a:spcPct val="150000"/>
              </a:lnSpc>
              <a:buFont typeface="Wingdings" panose="05000000000000000000" pitchFamily="2" charset="2"/>
              <a:buChar char="Ø"/>
            </a:pPr>
            <a:r>
              <a:rPr lang="tr-TR" b="1" dirty="0" smtClean="0"/>
              <a:t>Sağlık Hizmetlerinin Gelişen Teknolojiye Bağlı Olarak Yeniden Kurgulanması</a:t>
            </a:r>
          </a:p>
          <a:p>
            <a:pPr marL="285750" indent="-285750">
              <a:lnSpc>
                <a:spcPct val="150000"/>
              </a:lnSpc>
              <a:buFont typeface="Wingdings" panose="05000000000000000000" pitchFamily="2" charset="2"/>
              <a:buChar char="Ø"/>
            </a:pPr>
            <a:r>
              <a:rPr lang="tr-TR" dirty="0" smtClean="0"/>
              <a:t>Hızlı Şehirleşme</a:t>
            </a:r>
          </a:p>
          <a:p>
            <a:pPr marL="285750" indent="-285750">
              <a:lnSpc>
                <a:spcPct val="150000"/>
              </a:lnSpc>
              <a:buFont typeface="Wingdings" panose="05000000000000000000" pitchFamily="2" charset="2"/>
              <a:buChar char="Ø"/>
            </a:pPr>
            <a:r>
              <a:rPr lang="tr-TR" dirty="0" smtClean="0"/>
              <a:t>Hızlı </a:t>
            </a:r>
            <a:r>
              <a:rPr lang="tr-TR" dirty="0" err="1" smtClean="0"/>
              <a:t>Sosyo</a:t>
            </a:r>
            <a:r>
              <a:rPr lang="tr-TR" dirty="0" smtClean="0"/>
              <a:t>-Kültürel Değişimler </a:t>
            </a:r>
          </a:p>
          <a:p>
            <a:pPr marL="285750" indent="-285750">
              <a:lnSpc>
                <a:spcPct val="150000"/>
              </a:lnSpc>
              <a:buFont typeface="Wingdings" panose="05000000000000000000" pitchFamily="2" charset="2"/>
              <a:buChar char="Ø"/>
            </a:pPr>
            <a:r>
              <a:rPr lang="tr-TR" dirty="0" smtClean="0"/>
              <a:t>Artan İyi Yönetişim İhtiyacı </a:t>
            </a:r>
          </a:p>
          <a:p>
            <a:pPr marL="285750" indent="-285750">
              <a:lnSpc>
                <a:spcPct val="150000"/>
              </a:lnSpc>
              <a:buFont typeface="Wingdings" panose="05000000000000000000" pitchFamily="2" charset="2"/>
              <a:buChar char="Ø"/>
            </a:pPr>
            <a:r>
              <a:rPr lang="tr-TR" dirty="0" smtClean="0"/>
              <a:t>İklim Değişikliği, Gıda Güvenliği ve Suyun Etkin Kullanımı</a:t>
            </a:r>
          </a:p>
          <a:p>
            <a:pPr marL="285750" indent="-285750">
              <a:lnSpc>
                <a:spcPct val="150000"/>
              </a:lnSpc>
              <a:buFont typeface="Wingdings" panose="05000000000000000000" pitchFamily="2" charset="2"/>
              <a:buChar char="Ø"/>
            </a:pPr>
            <a:r>
              <a:rPr lang="tr-TR" dirty="0" smtClean="0"/>
              <a:t>Küresel Gelişmelerin Türkiye Etkileşimi</a:t>
            </a:r>
            <a:endParaRPr lang="tr-TR" b="1" dirty="0" smtClean="0"/>
          </a:p>
        </p:txBody>
      </p:sp>
    </p:spTree>
    <p:extLst>
      <p:ext uri="{BB962C8B-B14F-4D97-AF65-F5344CB8AC3E}">
        <p14:creationId xmlns="" xmlns:p14="http://schemas.microsoft.com/office/powerpoint/2010/main" val="1092312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403648" y="1378725"/>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80340" y="1840390"/>
            <a:ext cx="7721446" cy="4662815"/>
          </a:xfrm>
          <a:prstGeom prst="rect">
            <a:avLst/>
          </a:prstGeom>
        </p:spPr>
        <p:txBody>
          <a:bodyPr wrap="square">
            <a:spAutoFit/>
          </a:bodyPr>
          <a:lstStyle/>
          <a:p>
            <a:pPr algn="just">
              <a:lnSpc>
                <a:spcPct val="150000"/>
              </a:lnSpc>
            </a:pPr>
            <a:r>
              <a:rPr lang="tr-TR" dirty="0" smtClean="0"/>
              <a:t>2. KÜRESEL GELİŞMELER VE EĞİLİMLER </a:t>
            </a:r>
          </a:p>
          <a:p>
            <a:pPr algn="just">
              <a:lnSpc>
                <a:spcPct val="150000"/>
              </a:lnSpc>
            </a:pPr>
            <a:r>
              <a:rPr lang="tr-TR" dirty="0" smtClean="0"/>
              <a:t>2.1. KÜRESEL EĞİLİMLER VE TÜRKİYE ETKİLEŞİMİ </a:t>
            </a:r>
          </a:p>
          <a:p>
            <a:pPr marL="285750" indent="-285750" algn="just">
              <a:lnSpc>
                <a:spcPct val="150000"/>
              </a:lnSpc>
              <a:buFont typeface="Wingdings" panose="05000000000000000000" pitchFamily="2" charset="2"/>
              <a:buChar char="Ø"/>
            </a:pPr>
            <a:r>
              <a:rPr lang="tr-TR" b="1" dirty="0" smtClean="0"/>
              <a:t>Eğitim Yaklaşımlarının Değişmesi</a:t>
            </a:r>
          </a:p>
          <a:p>
            <a:pPr lvl="1" algn="just">
              <a:lnSpc>
                <a:spcPct val="150000"/>
              </a:lnSpc>
            </a:pPr>
            <a:r>
              <a:rPr lang="tr-TR" dirty="0" smtClean="0"/>
              <a:t>33. Fen bilimleri, teknoloji, mühendislik ve matematik disiplinlerini entegre bir biçimde öne çıkaran bir yaklaşımla gerçek hayattaki sorunların çözümüne yönelik analitik, eleştirel, yaratıcı ve </a:t>
            </a:r>
            <a:r>
              <a:rPr lang="tr-TR" dirty="0" err="1" smtClean="0"/>
              <a:t>bilişimsel</a:t>
            </a:r>
            <a:r>
              <a:rPr lang="tr-TR" dirty="0" smtClean="0"/>
              <a:t> düşünme yetilerinin kazandırıldığı eğitim sistemleri önem kazanmaktadır. </a:t>
            </a:r>
          </a:p>
          <a:p>
            <a:pPr lvl="1" algn="just">
              <a:lnSpc>
                <a:spcPct val="150000"/>
              </a:lnSpc>
            </a:pPr>
            <a:r>
              <a:rPr lang="tr-TR" dirty="0" smtClean="0"/>
              <a:t>34. Grup halinde karşılıklı öğretme ve öğrenme, okul dışında bilgiyi farklı kaynaklardan edinme ve karşılaştırabilme becerilerinin kazandırıldığı, eğlenerek öğrenme yaklaşımının uygulandığı, karar alma özgüveninin artırıldığı öğrenme ortam ve teknikleri öne çıkmaktadır. </a:t>
            </a:r>
          </a:p>
        </p:txBody>
      </p:sp>
    </p:spTree>
    <p:extLst>
      <p:ext uri="{BB962C8B-B14F-4D97-AF65-F5344CB8AC3E}">
        <p14:creationId xmlns="" xmlns:p14="http://schemas.microsoft.com/office/powerpoint/2010/main" val="2140552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403648" y="1378725"/>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80340" y="1840390"/>
            <a:ext cx="7721446" cy="4247317"/>
          </a:xfrm>
          <a:prstGeom prst="rect">
            <a:avLst/>
          </a:prstGeom>
        </p:spPr>
        <p:txBody>
          <a:bodyPr wrap="square">
            <a:spAutoFit/>
          </a:bodyPr>
          <a:lstStyle/>
          <a:p>
            <a:pPr algn="just">
              <a:lnSpc>
                <a:spcPct val="150000"/>
              </a:lnSpc>
            </a:pPr>
            <a:r>
              <a:rPr lang="tr-TR" dirty="0" smtClean="0"/>
              <a:t>2. KÜRESEL GELİŞMELER VE EĞİLİMLER </a:t>
            </a:r>
          </a:p>
          <a:p>
            <a:pPr algn="just">
              <a:lnSpc>
                <a:spcPct val="150000"/>
              </a:lnSpc>
            </a:pPr>
            <a:r>
              <a:rPr lang="tr-TR" dirty="0" smtClean="0"/>
              <a:t>2.1. KÜRESEL EĞİLİMLER VE TÜRKİYE ETKİLEŞİMİ </a:t>
            </a:r>
          </a:p>
          <a:p>
            <a:pPr marL="285750" indent="-285750" algn="just">
              <a:lnSpc>
                <a:spcPct val="150000"/>
              </a:lnSpc>
              <a:buFont typeface="Wingdings" panose="05000000000000000000" pitchFamily="2" charset="2"/>
              <a:buChar char="Ø"/>
            </a:pPr>
            <a:r>
              <a:rPr lang="tr-TR" b="1" dirty="0" smtClean="0"/>
              <a:t>Eğitim Yaklaşımlarının Değişmesi</a:t>
            </a:r>
          </a:p>
          <a:p>
            <a:pPr marL="285750" indent="-285750" algn="just">
              <a:lnSpc>
                <a:spcPct val="150000"/>
              </a:lnSpc>
              <a:buFont typeface="Wingdings" panose="05000000000000000000" pitchFamily="2" charset="2"/>
              <a:buChar char="Ø"/>
            </a:pPr>
            <a:r>
              <a:rPr lang="tr-TR" dirty="0" smtClean="0"/>
              <a:t>35. Öğrenci ve öğretmenlerin talep ettikleri bilgiye hızlı bir şekilde ulaşabilecekleri, mobil teknoloji araçlarının kullanıldığı yenilikçi öğrenme tasarımları değer kazanmaktadır. </a:t>
            </a:r>
          </a:p>
          <a:p>
            <a:pPr marL="285750" indent="-285750" algn="just">
              <a:lnSpc>
                <a:spcPct val="150000"/>
              </a:lnSpc>
              <a:buFont typeface="Wingdings" panose="05000000000000000000" pitchFamily="2" charset="2"/>
              <a:buChar char="Ø"/>
            </a:pPr>
            <a:r>
              <a:rPr lang="tr-TR" dirty="0" smtClean="0"/>
              <a:t>36. Teknolojinin eğitime entegrasyonunu sağlayacak şekilde işyeri ve deneysel ortamların taklit edildiği öğrenme ortamlarının oluşturulması, sürekli metinden okumak yerine sanal alan gezilerinin yapılması, izlemek yerine medya oluşturulması gibi öğrenme yaklaşımları ön plana çıkmaktadır. </a:t>
            </a:r>
          </a:p>
        </p:txBody>
      </p:sp>
    </p:spTree>
    <p:extLst>
      <p:ext uri="{BB962C8B-B14F-4D97-AF65-F5344CB8AC3E}">
        <p14:creationId xmlns="" xmlns:p14="http://schemas.microsoft.com/office/powerpoint/2010/main" val="2564475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403648" y="1378725"/>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80340" y="1840390"/>
            <a:ext cx="7721446" cy="3831818"/>
          </a:xfrm>
          <a:prstGeom prst="rect">
            <a:avLst/>
          </a:prstGeom>
        </p:spPr>
        <p:txBody>
          <a:bodyPr wrap="square">
            <a:spAutoFit/>
          </a:bodyPr>
          <a:lstStyle/>
          <a:p>
            <a:pPr>
              <a:lnSpc>
                <a:spcPct val="150000"/>
              </a:lnSpc>
            </a:pPr>
            <a:r>
              <a:rPr lang="tr-TR" dirty="0" smtClean="0"/>
              <a:t>2. KÜRESEL GELİŞMELER VE EĞİLİMLER </a:t>
            </a:r>
          </a:p>
          <a:p>
            <a:pPr>
              <a:lnSpc>
                <a:spcPct val="150000"/>
              </a:lnSpc>
            </a:pPr>
            <a:r>
              <a:rPr lang="tr-TR" dirty="0" smtClean="0"/>
              <a:t>2.1. KÜRESEL EĞİLİMLER VE TÜRKİYE ETKİLEŞİMİ </a:t>
            </a:r>
          </a:p>
          <a:p>
            <a:pPr marL="285750" indent="-285750">
              <a:lnSpc>
                <a:spcPct val="150000"/>
              </a:lnSpc>
              <a:buFont typeface="Wingdings" panose="05000000000000000000" pitchFamily="2" charset="2"/>
              <a:buChar char="Ø"/>
            </a:pPr>
            <a:r>
              <a:rPr lang="tr-TR" b="1" dirty="0" smtClean="0"/>
              <a:t>Eğitim Yaklaşımlarının Değişmesi</a:t>
            </a:r>
          </a:p>
          <a:p>
            <a:pPr marL="285750" indent="-285750">
              <a:lnSpc>
                <a:spcPct val="150000"/>
              </a:lnSpc>
              <a:buFont typeface="Wingdings" panose="05000000000000000000" pitchFamily="2" charset="2"/>
              <a:buChar char="Ø"/>
            </a:pPr>
            <a:r>
              <a:rPr lang="tr-TR" dirty="0" smtClean="0"/>
              <a:t>37. Üniversitelerin, üretilen bilginin değere dönüştürülmesi sürecinde aktif rol aldığı, sanayi ve kamuyla yakın işbirliği içerisinde olduğu girişimci üniversite modeline doğru bir geçiş yaşanmaktadır. </a:t>
            </a:r>
          </a:p>
          <a:p>
            <a:pPr marL="285750" indent="-285750">
              <a:lnSpc>
                <a:spcPct val="150000"/>
              </a:lnSpc>
              <a:buFont typeface="Wingdings" panose="05000000000000000000" pitchFamily="2" charset="2"/>
              <a:buChar char="Ø"/>
            </a:pPr>
            <a:r>
              <a:rPr lang="tr-TR" dirty="0" smtClean="0"/>
              <a:t>38. Teknolojinin hız kazanmasına bağlı olarak değişen ihtiyaçlar için becerilerin edinilmesine yönelik hayat boyu öğrenme yaklaşımı her alanda çeşitlenerek yaygınlaşmaktadır.</a:t>
            </a:r>
            <a:endParaRPr lang="tr-TR" b="1" dirty="0" smtClean="0"/>
          </a:p>
        </p:txBody>
      </p:sp>
    </p:spTree>
    <p:extLst>
      <p:ext uri="{BB962C8B-B14F-4D97-AF65-F5344CB8AC3E}">
        <p14:creationId xmlns="" xmlns:p14="http://schemas.microsoft.com/office/powerpoint/2010/main" val="2203053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721446" cy="464871"/>
          </a:xfrm>
          <a:prstGeom prst="rect">
            <a:avLst/>
          </a:prstGeom>
        </p:spPr>
        <p:txBody>
          <a:bodyPr wrap="square">
            <a:spAutoFit/>
          </a:bodyPr>
          <a:lstStyle/>
          <a:p>
            <a:pPr>
              <a:lnSpc>
                <a:spcPct val="150000"/>
              </a:lnSpc>
            </a:pPr>
            <a:r>
              <a:rPr lang="tr-TR" dirty="0" smtClean="0"/>
              <a:t>2.2. DÜNYA EKONOMİSİNDE MAKROEKONOMİK GELİŞMELER VE BEKLENTİLER</a:t>
            </a:r>
            <a:endParaRPr lang="tr-TR" b="1" dirty="0" smtClean="0"/>
          </a:p>
        </p:txBody>
      </p:sp>
      <p:sp>
        <p:nvSpPr>
          <p:cNvPr id="4" name="Dikdörtgen 3"/>
          <p:cNvSpPr/>
          <p:nvPr/>
        </p:nvSpPr>
        <p:spPr>
          <a:xfrm>
            <a:off x="955010" y="3105835"/>
            <a:ext cx="7289398" cy="3088346"/>
          </a:xfrm>
          <a:prstGeom prst="rect">
            <a:avLst/>
          </a:prstGeom>
        </p:spPr>
        <p:txBody>
          <a:bodyPr wrap="square">
            <a:spAutoFit/>
          </a:bodyPr>
          <a:lstStyle/>
          <a:p>
            <a:pPr>
              <a:lnSpc>
                <a:spcPct val="114000"/>
              </a:lnSpc>
              <a:spcBef>
                <a:spcPts val="600"/>
              </a:spcBef>
              <a:spcAft>
                <a:spcPts val="600"/>
              </a:spcAft>
            </a:pPr>
            <a:r>
              <a:rPr lang="tr-TR" dirty="0" smtClean="0"/>
              <a:t>3. PLAN ÖNCESİ DÖNEMDE TÜRKİYE’DE EKONOMİK VE SOSYAL GELİŞMELER</a:t>
            </a:r>
          </a:p>
          <a:p>
            <a:pPr indent="432000" algn="just">
              <a:lnSpc>
                <a:spcPct val="114000"/>
              </a:lnSpc>
              <a:spcBef>
                <a:spcPts val="600"/>
              </a:spcBef>
              <a:spcAft>
                <a:spcPts val="600"/>
              </a:spcAft>
            </a:pPr>
            <a:r>
              <a:rPr lang="tr-TR" dirty="0" smtClean="0"/>
              <a:t>150. Plan döneminde </a:t>
            </a:r>
            <a:r>
              <a:rPr lang="tr-TR" b="1" dirty="0" smtClean="0"/>
              <a:t>yükseköğretimde</a:t>
            </a:r>
            <a:r>
              <a:rPr lang="tr-TR" dirty="0" smtClean="0"/>
              <a:t> erişim ve altyapı ihtiyaçlarının karşılanmasında önemli ilerleme kaydedilmiş, idari ve mali açıdan özerk Yükseköğretim Kalite Kurulu kurulmuştur. Yükseköğretimde </a:t>
            </a:r>
            <a:r>
              <a:rPr lang="tr-TR" dirty="0" err="1" smtClean="0"/>
              <a:t>uluslararasılaşma</a:t>
            </a:r>
            <a:r>
              <a:rPr lang="tr-TR" dirty="0" smtClean="0"/>
              <a:t> çabaları sonucunda Türkiye’deki uluslararası öğrenci sayısı 2015 yılında 73 binden 2018 yılında 148 bine ulaşmıştır. Öte yandan, yükseköğretim kontenjanlarının arz-talep dengesi ve eğitim-istihdam bağlantısını dikkate alarak belirlenmesi, yükseköğretim sisteminin uluslararası rekabet gücünün artırılması ve hesap verebilirliğinin güçlendirilmesi ihtiyacı sürmektedir.</a:t>
            </a:r>
            <a:endParaRPr lang="tr-TR" dirty="0"/>
          </a:p>
        </p:txBody>
      </p:sp>
    </p:spTree>
    <p:extLst>
      <p:ext uri="{BB962C8B-B14F-4D97-AF65-F5344CB8AC3E}">
        <p14:creationId xmlns="" xmlns:p14="http://schemas.microsoft.com/office/powerpoint/2010/main" val="3901953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2489630"/>
            <a:ext cx="7239500" cy="2446824"/>
          </a:xfrm>
          <a:prstGeom prst="rect">
            <a:avLst/>
          </a:prstGeom>
        </p:spPr>
        <p:txBody>
          <a:bodyPr wrap="square">
            <a:spAutoFit/>
          </a:bodyPr>
          <a:lstStyle/>
          <a:p>
            <a:pPr algn="just"/>
            <a:r>
              <a:rPr lang="tr-TR" dirty="0" smtClean="0"/>
              <a:t>İKİNCİ BÖLÜM </a:t>
            </a:r>
          </a:p>
          <a:p>
            <a:pPr algn="just"/>
            <a:endParaRPr lang="tr-TR" dirty="0" smtClean="0"/>
          </a:p>
          <a:p>
            <a:pPr marL="342900" indent="-342900" algn="just">
              <a:buAutoNum type="arabicPeriod"/>
            </a:pPr>
            <a:r>
              <a:rPr lang="tr-TR" dirty="0" smtClean="0"/>
              <a:t>ON BİRİNCİ KALKINMA PLANININ VİZYONU, TEMEL AMAÇ VE İLKELERİ</a:t>
            </a:r>
          </a:p>
          <a:p>
            <a:pPr algn="just"/>
            <a:endParaRPr lang="tr-TR" dirty="0" smtClean="0"/>
          </a:p>
          <a:p>
            <a:pPr algn="just">
              <a:lnSpc>
                <a:spcPct val="150000"/>
              </a:lnSpc>
            </a:pPr>
            <a:r>
              <a:rPr lang="tr-TR" dirty="0" smtClean="0"/>
              <a:t>162.On Birinci Kalkınma Planı </a:t>
            </a:r>
            <a:r>
              <a:rPr lang="tr-TR" b="1" dirty="0" smtClean="0"/>
              <a:t>“daha fazla değer üreten, daha adil paylaşan, daha güçlü ve müreffeh Türkiye</a:t>
            </a:r>
            <a:r>
              <a:rPr lang="tr-TR" dirty="0" smtClean="0"/>
              <a:t>” vizyonuyla uzun vadeli bir perspektif sunmaktadır.</a:t>
            </a:r>
            <a:endParaRPr lang="tr-TR" dirty="0"/>
          </a:p>
        </p:txBody>
      </p:sp>
    </p:spTree>
    <p:extLst>
      <p:ext uri="{BB962C8B-B14F-4D97-AF65-F5344CB8AC3E}">
        <p14:creationId xmlns="" xmlns:p14="http://schemas.microsoft.com/office/powerpoint/2010/main" val="679149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2709118"/>
            <a:ext cx="7239500" cy="3139321"/>
          </a:xfrm>
          <a:prstGeom prst="rect">
            <a:avLst/>
          </a:prstGeom>
        </p:spPr>
        <p:txBody>
          <a:bodyPr wrap="square">
            <a:spAutoFit/>
          </a:bodyPr>
          <a:lstStyle/>
          <a:p>
            <a:r>
              <a:rPr lang="tr-TR" dirty="0" smtClean="0"/>
              <a:t>İKİNCİ BÖLÜM </a:t>
            </a:r>
          </a:p>
          <a:p>
            <a:endParaRPr lang="tr-TR" dirty="0" smtClean="0"/>
          </a:p>
          <a:p>
            <a:pPr>
              <a:lnSpc>
                <a:spcPct val="150000"/>
              </a:lnSpc>
            </a:pPr>
            <a:r>
              <a:rPr lang="tr-TR" dirty="0" smtClean="0"/>
              <a:t>2. PLANIN HEDEFLERİ VE POLİTİKALARI </a:t>
            </a:r>
          </a:p>
          <a:p>
            <a:pPr lvl="1">
              <a:lnSpc>
                <a:spcPct val="150000"/>
              </a:lnSpc>
            </a:pPr>
            <a:r>
              <a:rPr lang="tr-TR" dirty="0" smtClean="0"/>
              <a:t>2.1. İSTİKRARLI VE GÜÇLÜ EKONOMİ</a:t>
            </a:r>
          </a:p>
          <a:p>
            <a:pPr lvl="1">
              <a:lnSpc>
                <a:spcPct val="150000"/>
              </a:lnSpc>
            </a:pPr>
            <a:r>
              <a:rPr lang="tr-TR" dirty="0" smtClean="0"/>
              <a:t>2.2. REKABETÇİ ÜRETİM VE VERİMLİLİK</a:t>
            </a:r>
          </a:p>
          <a:p>
            <a:pPr lvl="1">
              <a:lnSpc>
                <a:spcPct val="150000"/>
              </a:lnSpc>
            </a:pPr>
            <a:r>
              <a:rPr lang="tr-TR" dirty="0" smtClean="0"/>
              <a:t>2.3. NİTELİKLİ İNSAN, GÜÇLÜ TOPLUM</a:t>
            </a:r>
          </a:p>
          <a:p>
            <a:pPr lvl="1">
              <a:lnSpc>
                <a:spcPct val="150000"/>
              </a:lnSpc>
            </a:pPr>
            <a:r>
              <a:rPr lang="tr-TR" dirty="0" smtClean="0"/>
              <a:t>2.4. YAŞANABİLİR ŞEHİRLER, SÜRDÜRÜLEBİLİR ÇEVRE </a:t>
            </a:r>
          </a:p>
          <a:p>
            <a:pPr lvl="1">
              <a:lnSpc>
                <a:spcPct val="150000"/>
              </a:lnSpc>
            </a:pPr>
            <a:r>
              <a:rPr lang="tr-TR" dirty="0" smtClean="0"/>
              <a:t>2.5. HUKUK DEVLETİ, DEMOKRATİKLEŞME VE İYİ YÖNETİŞİM</a:t>
            </a:r>
            <a:endParaRPr lang="tr-TR" dirty="0"/>
          </a:p>
        </p:txBody>
      </p:sp>
    </p:spTree>
    <p:extLst>
      <p:ext uri="{BB962C8B-B14F-4D97-AF65-F5344CB8AC3E}">
        <p14:creationId xmlns="" xmlns:p14="http://schemas.microsoft.com/office/powerpoint/2010/main" val="76567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40417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187624" y="2060848"/>
            <a:ext cx="7239500" cy="3970318"/>
          </a:xfrm>
          <a:prstGeom prst="rect">
            <a:avLst/>
          </a:prstGeom>
        </p:spPr>
        <p:txBody>
          <a:bodyPr wrap="square">
            <a:spAutoFit/>
          </a:bodyPr>
          <a:lstStyle/>
          <a:p>
            <a:pPr algn="just"/>
            <a:r>
              <a:rPr lang="tr-TR" dirty="0" smtClean="0"/>
              <a:t>İKİNCİ BÖLÜM </a:t>
            </a:r>
          </a:p>
          <a:p>
            <a:pPr algn="just"/>
            <a:endParaRPr lang="tr-TR" dirty="0" smtClean="0"/>
          </a:p>
          <a:p>
            <a:pPr algn="just">
              <a:lnSpc>
                <a:spcPct val="150000"/>
              </a:lnSpc>
            </a:pPr>
            <a:r>
              <a:rPr lang="tr-TR" dirty="0" smtClean="0"/>
              <a:t>2. PLANIN HEDEFLERİ VE POLİTİKALARI </a:t>
            </a:r>
          </a:p>
          <a:p>
            <a:pPr lvl="1" algn="just">
              <a:lnSpc>
                <a:spcPct val="150000"/>
              </a:lnSpc>
            </a:pPr>
            <a:r>
              <a:rPr lang="tr-TR" dirty="0" smtClean="0"/>
              <a:t>2.1. İSTİKRARLI VE GÜÇLÜ EKONOMİ</a:t>
            </a:r>
          </a:p>
          <a:p>
            <a:pPr lvl="1" algn="just">
              <a:lnSpc>
                <a:spcPct val="150000"/>
              </a:lnSpc>
            </a:pPr>
            <a:r>
              <a:rPr lang="tr-TR" dirty="0" smtClean="0"/>
              <a:t>2.1.5. Mali Piyasalar</a:t>
            </a:r>
          </a:p>
          <a:p>
            <a:pPr lvl="1" algn="just">
              <a:lnSpc>
                <a:spcPct val="150000"/>
              </a:lnSpc>
            </a:pPr>
            <a:r>
              <a:rPr lang="tr-TR" dirty="0" smtClean="0"/>
              <a:t>251. Finansal hizmetlere erişimin kolaylaştırılması, finansal bilincin ve yatırımcı tabanının geliştirilmesi için faaliyetler yürütülecektir. </a:t>
            </a:r>
          </a:p>
          <a:p>
            <a:pPr lvl="1" algn="just">
              <a:lnSpc>
                <a:spcPct val="150000"/>
              </a:lnSpc>
            </a:pPr>
            <a:r>
              <a:rPr lang="tr-TR" dirty="0" smtClean="0"/>
              <a:t>251.1. İlk, orta ve yükseköğretim kurumlarında finansal okuryazarlık eğitimi yaygınlaştırılacak, söz konusu eğitimin, yaygın eğitim kapsamında yetişkinlere de verilmesi sağlanacaktır.</a:t>
            </a:r>
            <a:endParaRPr lang="tr-TR" dirty="0"/>
          </a:p>
        </p:txBody>
      </p:sp>
    </p:spTree>
    <p:extLst>
      <p:ext uri="{BB962C8B-B14F-4D97-AF65-F5344CB8AC3E}">
        <p14:creationId xmlns="" xmlns:p14="http://schemas.microsoft.com/office/powerpoint/2010/main" val="2545051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40417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187624" y="2060848"/>
            <a:ext cx="7239500" cy="3970318"/>
          </a:xfrm>
          <a:prstGeom prst="rect">
            <a:avLst/>
          </a:prstGeom>
        </p:spPr>
        <p:txBody>
          <a:bodyPr wrap="square">
            <a:spAutoFit/>
          </a:bodyPr>
          <a:lstStyle/>
          <a:p>
            <a:pPr algn="just"/>
            <a:r>
              <a:rPr lang="tr-TR" dirty="0" smtClean="0"/>
              <a:t>İKİNCİ BÖLÜM </a:t>
            </a:r>
          </a:p>
          <a:p>
            <a:pPr algn="just"/>
            <a:endParaRPr lang="tr-TR" dirty="0" smtClean="0"/>
          </a:p>
          <a:p>
            <a:pPr algn="just">
              <a:lnSpc>
                <a:spcPct val="150000"/>
              </a:lnSpc>
            </a:pPr>
            <a:r>
              <a:rPr lang="tr-TR" dirty="0" smtClean="0"/>
              <a:t>2. PLANIN HEDEFLERİ VE POLİTİKALARI </a:t>
            </a:r>
          </a:p>
          <a:p>
            <a:pPr lvl="1" algn="just">
              <a:lnSpc>
                <a:spcPct val="150000"/>
              </a:lnSpc>
            </a:pPr>
            <a:r>
              <a:rPr lang="tr-TR" dirty="0" smtClean="0"/>
              <a:t>2.1. İSTİKRARLI VE GÜÇLÜ EKONOMİ</a:t>
            </a:r>
          </a:p>
          <a:p>
            <a:pPr lvl="1" algn="just">
              <a:lnSpc>
                <a:spcPct val="150000"/>
              </a:lnSpc>
            </a:pPr>
            <a:r>
              <a:rPr lang="tr-TR" dirty="0" smtClean="0"/>
              <a:t>2.1.6. Maliye Politikası</a:t>
            </a:r>
          </a:p>
          <a:p>
            <a:pPr lvl="1" algn="just">
              <a:lnSpc>
                <a:spcPct val="150000"/>
              </a:lnSpc>
            </a:pPr>
            <a:r>
              <a:rPr lang="tr-TR" dirty="0" smtClean="0"/>
              <a:t>259.1. Kamu harcamalarının </a:t>
            </a:r>
            <a:r>
              <a:rPr lang="tr-TR" b="1" dirty="0" smtClean="0"/>
              <a:t>program bazlı</a:t>
            </a:r>
            <a:r>
              <a:rPr lang="tr-TR" dirty="0" smtClean="0"/>
              <a:t> sınıflandırma çalışmaları tamamlanacaktır. </a:t>
            </a:r>
          </a:p>
          <a:p>
            <a:pPr lvl="1" algn="just">
              <a:lnSpc>
                <a:spcPct val="150000"/>
              </a:lnSpc>
            </a:pPr>
            <a:r>
              <a:rPr lang="tr-TR" dirty="0" smtClean="0"/>
              <a:t>259.2. Kalkınma planı, orta vadeli program, Cumhurbaşkanlığı yıllık programı ve stratejik planlarla uyum gözetilerek, kamu hizmetlerini </a:t>
            </a:r>
            <a:r>
              <a:rPr lang="tr-TR" b="1" dirty="0" smtClean="0"/>
              <a:t>program yaklaşımıyla ele alan bütçe yapısına geçilecektir. </a:t>
            </a:r>
          </a:p>
        </p:txBody>
      </p:sp>
    </p:spTree>
    <p:extLst>
      <p:ext uri="{BB962C8B-B14F-4D97-AF65-F5344CB8AC3E}">
        <p14:creationId xmlns="" xmlns:p14="http://schemas.microsoft.com/office/powerpoint/2010/main" val="112978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40417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187624" y="2060848"/>
            <a:ext cx="7239500" cy="3970318"/>
          </a:xfrm>
          <a:prstGeom prst="rect">
            <a:avLst/>
          </a:prstGeom>
        </p:spPr>
        <p:txBody>
          <a:bodyPr wrap="square">
            <a:spAutoFit/>
          </a:bodyPr>
          <a:lstStyle/>
          <a:p>
            <a:pPr algn="just"/>
            <a:r>
              <a:rPr lang="tr-TR" dirty="0" smtClean="0"/>
              <a:t>İKİNCİ BÖLÜM </a:t>
            </a:r>
          </a:p>
          <a:p>
            <a:pPr algn="just"/>
            <a:endParaRPr lang="tr-TR" dirty="0" smtClean="0"/>
          </a:p>
          <a:p>
            <a:pPr algn="just">
              <a:lnSpc>
                <a:spcPct val="150000"/>
              </a:lnSpc>
            </a:pPr>
            <a:r>
              <a:rPr lang="tr-TR" dirty="0" smtClean="0"/>
              <a:t>2. PLANIN HEDEFLERİ VE POLİTİKALARI </a:t>
            </a:r>
          </a:p>
          <a:p>
            <a:pPr lvl="1" algn="just">
              <a:lnSpc>
                <a:spcPct val="150000"/>
              </a:lnSpc>
            </a:pPr>
            <a:r>
              <a:rPr lang="tr-TR" dirty="0" smtClean="0"/>
              <a:t>2.1. İSTİKRARLI VE GÜÇLÜ EKONOMİ</a:t>
            </a:r>
          </a:p>
          <a:p>
            <a:pPr lvl="1" algn="just">
              <a:lnSpc>
                <a:spcPct val="150000"/>
              </a:lnSpc>
            </a:pPr>
            <a:r>
              <a:rPr lang="tr-TR" dirty="0" smtClean="0"/>
              <a:t>2.1.6. Maliye Politikası</a:t>
            </a:r>
          </a:p>
          <a:p>
            <a:pPr lvl="1" algn="just">
              <a:lnSpc>
                <a:spcPct val="150000"/>
              </a:lnSpc>
            </a:pPr>
            <a:r>
              <a:rPr lang="tr-TR" dirty="0" smtClean="0"/>
              <a:t>265.Bütünleşik Kamu Mali Yönetim Bilişim Sistemi Projesi tamamlanacaktır. </a:t>
            </a:r>
          </a:p>
          <a:p>
            <a:pPr lvl="1" algn="just">
              <a:lnSpc>
                <a:spcPct val="150000"/>
              </a:lnSpc>
            </a:pPr>
            <a:r>
              <a:rPr lang="tr-TR" dirty="0" smtClean="0"/>
              <a:t>265.1. Merkezi yönetim kapsamındaki kamu idareleri için e-belge, e-imza, e-arşiv, e-fatura gibi yeni teknolojik imkânlara sahip, muhasebe odaklı bir bilişim sistemi altyapısı oluşturulacaktır.</a:t>
            </a:r>
            <a:endParaRPr lang="tr-TR" b="1" dirty="0" smtClean="0"/>
          </a:p>
        </p:txBody>
      </p:sp>
    </p:spTree>
    <p:extLst>
      <p:ext uri="{BB962C8B-B14F-4D97-AF65-F5344CB8AC3E}">
        <p14:creationId xmlns="" xmlns:p14="http://schemas.microsoft.com/office/powerpoint/2010/main" val="337729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368152"/>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227" y="2060848"/>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7" name="Dikdörtgen 6"/>
          <p:cNvSpPr/>
          <p:nvPr/>
        </p:nvSpPr>
        <p:spPr>
          <a:xfrm>
            <a:off x="755576" y="2708920"/>
            <a:ext cx="7920880" cy="3831818"/>
          </a:xfrm>
          <a:prstGeom prst="rect">
            <a:avLst/>
          </a:prstGeom>
        </p:spPr>
        <p:txBody>
          <a:bodyPr wrap="square">
            <a:spAutoFit/>
          </a:bodyPr>
          <a:lstStyle/>
          <a:p>
            <a:pPr>
              <a:lnSpc>
                <a:spcPct val="150000"/>
              </a:lnSpc>
            </a:pPr>
            <a:r>
              <a:rPr lang="tr-TR" dirty="0" smtClean="0"/>
              <a:t>BİRİNCİ BÖLÜM</a:t>
            </a:r>
          </a:p>
          <a:p>
            <a:pPr>
              <a:lnSpc>
                <a:spcPct val="150000"/>
              </a:lnSpc>
            </a:pPr>
            <a:r>
              <a:rPr lang="tr-TR" dirty="0" smtClean="0"/>
              <a:t>1. GİRİŞ </a:t>
            </a:r>
          </a:p>
          <a:p>
            <a:pPr>
              <a:lnSpc>
                <a:spcPct val="150000"/>
              </a:lnSpc>
            </a:pPr>
            <a:r>
              <a:rPr lang="tr-TR" dirty="0" smtClean="0"/>
              <a:t>2. KÜRESEL GELİŞMELER VE EĞİLİMLER </a:t>
            </a:r>
          </a:p>
          <a:p>
            <a:pPr>
              <a:lnSpc>
                <a:spcPct val="150000"/>
              </a:lnSpc>
            </a:pPr>
            <a:r>
              <a:rPr lang="tr-TR" dirty="0" smtClean="0"/>
              <a:t>     2.1. KÜRESEL EĞİLİMLER VE TÜRKİYE ETKİLEŞİMİ      </a:t>
            </a:r>
          </a:p>
          <a:p>
            <a:pPr>
              <a:lnSpc>
                <a:spcPct val="150000"/>
              </a:lnSpc>
            </a:pPr>
            <a:r>
              <a:rPr lang="tr-TR" dirty="0" smtClean="0"/>
              <a:t>     2.2. DÜNYA EKONOMİSİNDE MAKROEKONOMİK GELİŞMELER VE BEKLENTİLER </a:t>
            </a:r>
          </a:p>
          <a:p>
            <a:pPr>
              <a:lnSpc>
                <a:spcPct val="150000"/>
              </a:lnSpc>
            </a:pPr>
            <a:r>
              <a:rPr lang="tr-TR" dirty="0" smtClean="0"/>
              <a:t>3. PLAN ÖNCESİ DÖNEMDE TÜRKİYE’DE EKONOMİK VE SOSYAL GELİŞMELER </a:t>
            </a:r>
          </a:p>
          <a:p>
            <a:pPr>
              <a:lnSpc>
                <a:spcPct val="150000"/>
              </a:lnSpc>
            </a:pPr>
            <a:r>
              <a:rPr lang="tr-TR" dirty="0" smtClean="0"/>
              <a:t>İKİNCİ BÖLÜM </a:t>
            </a:r>
          </a:p>
          <a:p>
            <a:pPr>
              <a:lnSpc>
                <a:spcPct val="150000"/>
              </a:lnSpc>
            </a:pPr>
            <a:r>
              <a:rPr lang="tr-TR" dirty="0" smtClean="0"/>
              <a:t>1. ON BİRİNCİ KALKINMA PLANININ VİZYONU, TEMEL AMAÇ VE İLKELERİ </a:t>
            </a:r>
          </a:p>
          <a:p>
            <a:pPr>
              <a:lnSpc>
                <a:spcPct val="150000"/>
              </a:lnSpc>
            </a:pPr>
            <a:r>
              <a:rPr lang="tr-TR" dirty="0" smtClean="0"/>
              <a:t>2. PLANIN HEDEFLERİ VE POLİTİKALARI</a:t>
            </a:r>
            <a:endParaRPr lang="tr-TR" dirty="0"/>
          </a:p>
        </p:txBody>
      </p:sp>
    </p:spTree>
    <p:extLst>
      <p:ext uri="{BB962C8B-B14F-4D97-AF65-F5344CB8AC3E}">
        <p14:creationId xmlns="" xmlns:p14="http://schemas.microsoft.com/office/powerpoint/2010/main" val="8978878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239500"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2.2.1.1.4. İnsan Kaynağı</a:t>
            </a:r>
          </a:p>
          <a:p>
            <a:pPr marL="800100" lvl="1" indent="-342900" algn="just">
              <a:lnSpc>
                <a:spcPct val="150000"/>
              </a:lnSpc>
              <a:buAutoNum type="alphaLcPeriod"/>
            </a:pPr>
            <a:r>
              <a:rPr lang="tr-TR" dirty="0" smtClean="0"/>
              <a:t>Amaç </a:t>
            </a:r>
          </a:p>
          <a:p>
            <a:pPr lvl="1" algn="just">
              <a:lnSpc>
                <a:spcPct val="150000"/>
              </a:lnSpc>
            </a:pPr>
            <a:r>
              <a:rPr lang="tr-TR" dirty="0" smtClean="0"/>
              <a:t>329. İmalat sanayiindeki yaşanan dijital dönüşümün gerektirdiği becerilerin işgücüne kazandırılması, mesleki eğitimin ve </a:t>
            </a:r>
            <a:r>
              <a:rPr lang="tr-TR" b="1" dirty="0" smtClean="0"/>
              <a:t>yüksek öğretimin </a:t>
            </a:r>
            <a:r>
              <a:rPr lang="tr-TR" dirty="0" smtClean="0"/>
              <a:t>iş dünyası ile entegre edilmesi, nitelikli insan kaynağı için istihdam teşviklerinin basitleştirilmesi ve bu teşviklerde öncelikli sektörlere (İlaç ve Tıbbi Cihaz , Elektronik, Makine-Elektrikli Teçhizat, Otomotiv, Raylı Sistem Araçları)  ağırlık verilmesi temel amaçtır. </a:t>
            </a:r>
          </a:p>
        </p:txBody>
      </p:sp>
    </p:spTree>
    <p:extLst>
      <p:ext uri="{BB962C8B-B14F-4D97-AF65-F5344CB8AC3E}">
        <p14:creationId xmlns="" xmlns:p14="http://schemas.microsoft.com/office/powerpoint/2010/main" val="2201159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139321"/>
          </a:xfrm>
          <a:prstGeom prst="rect">
            <a:avLst/>
          </a:prstGeom>
        </p:spPr>
        <p:txBody>
          <a:bodyPr wrap="square">
            <a:spAutoFit/>
          </a:bodyPr>
          <a:lstStyle/>
          <a:p>
            <a:r>
              <a:rPr lang="tr-TR" dirty="0" smtClean="0"/>
              <a:t>İKİNCİ BÖLÜM </a:t>
            </a:r>
          </a:p>
          <a:p>
            <a:endParaRPr lang="tr-TR" dirty="0" smtClean="0"/>
          </a:p>
          <a:p>
            <a:pPr>
              <a:lnSpc>
                <a:spcPct val="150000"/>
              </a:lnSpc>
            </a:pPr>
            <a:r>
              <a:rPr lang="tr-TR" dirty="0" smtClean="0"/>
              <a:t>2. PLANIN HEDEFLERİ VE POLİTİKALARI </a:t>
            </a:r>
          </a:p>
          <a:p>
            <a:pPr lvl="1">
              <a:lnSpc>
                <a:spcPct val="150000"/>
              </a:lnSpc>
            </a:pPr>
            <a:r>
              <a:rPr lang="tr-TR" dirty="0" smtClean="0"/>
              <a:t>2.2. REKABETÇİ ÜRETİM VE VERİMLİLİK</a:t>
            </a:r>
          </a:p>
          <a:p>
            <a:pPr lvl="1">
              <a:lnSpc>
                <a:spcPct val="150000"/>
              </a:lnSpc>
            </a:pPr>
            <a:r>
              <a:rPr lang="tr-TR" dirty="0" smtClean="0"/>
              <a:t>2.2.1.1.4. İnsan Kaynağı</a:t>
            </a:r>
          </a:p>
          <a:p>
            <a:pPr lvl="1">
              <a:lnSpc>
                <a:spcPct val="150000"/>
              </a:lnSpc>
            </a:pPr>
            <a:r>
              <a:rPr lang="tr-TR" dirty="0" smtClean="0"/>
              <a:t>331.Mesleki eğitim, işgücünün niteliğini yükseltmeye yönelik geliştirilecektir. </a:t>
            </a:r>
          </a:p>
          <a:p>
            <a:pPr lvl="1">
              <a:lnSpc>
                <a:spcPct val="150000"/>
              </a:lnSpc>
            </a:pPr>
            <a:r>
              <a:rPr lang="tr-TR" dirty="0" smtClean="0"/>
              <a:t>331.1. Eğitim-istihdam-üretim ilişkisini güçlendirmek amacıyla eğitim-sektör işbirliği protokolleri yapılacaktır. </a:t>
            </a:r>
          </a:p>
        </p:txBody>
      </p:sp>
    </p:spTree>
    <p:extLst>
      <p:ext uri="{BB962C8B-B14F-4D97-AF65-F5344CB8AC3E}">
        <p14:creationId xmlns="" xmlns:p14="http://schemas.microsoft.com/office/powerpoint/2010/main" val="4009046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693319"/>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2.2.1.1.4. İnsan Kaynağı</a:t>
            </a:r>
          </a:p>
          <a:p>
            <a:pPr lvl="2" algn="just">
              <a:lnSpc>
                <a:spcPct val="150000"/>
              </a:lnSpc>
            </a:pPr>
            <a:endParaRPr lang="tr-TR" dirty="0" smtClean="0"/>
          </a:p>
          <a:p>
            <a:pPr lvl="1" algn="just">
              <a:lnSpc>
                <a:spcPct val="150000"/>
              </a:lnSpc>
            </a:pPr>
            <a:r>
              <a:rPr lang="tr-TR" dirty="0" smtClean="0"/>
              <a:t>331.2. Eğitim ve öğretim desteği verilen özel mesleki ve teknik Anadolu liseleri ve </a:t>
            </a:r>
            <a:r>
              <a:rPr lang="tr-TR" b="1" dirty="0" smtClean="0"/>
              <a:t>meslek yüksekokullarında </a:t>
            </a:r>
            <a:r>
              <a:rPr lang="tr-TR" dirty="0" smtClean="0"/>
              <a:t>destek verilen alanlar güncellenerek bu okulların öncelikli sektörlerin ihtiyaçlarını karşılayacak şekilde ihtisaslaşması sağlanacaktır. </a:t>
            </a:r>
          </a:p>
        </p:txBody>
      </p:sp>
    </p:spTree>
    <p:extLst>
      <p:ext uri="{BB962C8B-B14F-4D97-AF65-F5344CB8AC3E}">
        <p14:creationId xmlns="" xmlns:p14="http://schemas.microsoft.com/office/powerpoint/2010/main" val="4284177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277820"/>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2.2.1.1.4. İnsan Kaynağı</a:t>
            </a:r>
          </a:p>
          <a:p>
            <a:pPr lvl="2" algn="just">
              <a:lnSpc>
                <a:spcPct val="150000"/>
              </a:lnSpc>
            </a:pPr>
            <a:endParaRPr lang="tr-TR" dirty="0" smtClean="0"/>
          </a:p>
          <a:p>
            <a:pPr lvl="2" algn="just">
              <a:lnSpc>
                <a:spcPct val="150000"/>
              </a:lnSpc>
            </a:pPr>
            <a:r>
              <a:rPr lang="tr-TR" dirty="0" smtClean="0"/>
              <a:t>331.6. Sanayinin ihtiyaç duyduğu işgücü profili belirlenecek, bu ihtiyaca dönük mesleki ve teknik eğitim ortaöğretim, fen liseleri ve </a:t>
            </a:r>
            <a:r>
              <a:rPr lang="tr-TR" b="1" dirty="0" smtClean="0"/>
              <a:t>yükseköğretim kurumlarının </a:t>
            </a:r>
            <a:r>
              <a:rPr lang="tr-TR" dirty="0" smtClean="0"/>
              <a:t>öğretim programları güncellenecektir</a:t>
            </a:r>
          </a:p>
        </p:txBody>
      </p:sp>
    </p:spTree>
    <p:extLst>
      <p:ext uri="{BB962C8B-B14F-4D97-AF65-F5344CB8AC3E}">
        <p14:creationId xmlns="" xmlns:p14="http://schemas.microsoft.com/office/powerpoint/2010/main" val="20230607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2.2.1.1.4. İnsan Kaynağı</a:t>
            </a:r>
          </a:p>
          <a:p>
            <a:pPr lvl="2" algn="just">
              <a:lnSpc>
                <a:spcPct val="150000"/>
              </a:lnSpc>
            </a:pPr>
            <a:endParaRPr lang="tr-TR" dirty="0" smtClean="0"/>
          </a:p>
          <a:p>
            <a:pPr lvl="2" algn="just">
              <a:lnSpc>
                <a:spcPct val="150000"/>
              </a:lnSpc>
            </a:pPr>
            <a:r>
              <a:rPr lang="tr-TR" dirty="0" smtClean="0"/>
              <a:t>332.3. Öncelikli sektörlerde ihtiyaç duyulan alanlarda sanayi kesimince proje havuzu oluşturulacak, Yükseköğretim Kurulu Başkanlığının (YÖK) oluşturduğu standartlar çerçevesinde bu havuzdan doktora ve yüksek lisans tez konusu seçilmesi halinde öğrenci ve tez danışmanları ilgili meslek kuruluşları ile firmaların katkısıyla desteklenecektir.</a:t>
            </a:r>
          </a:p>
        </p:txBody>
      </p:sp>
    </p:spTree>
    <p:extLst>
      <p:ext uri="{BB962C8B-B14F-4D97-AF65-F5344CB8AC3E}">
        <p14:creationId xmlns="" xmlns:p14="http://schemas.microsoft.com/office/powerpoint/2010/main" val="4271369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2.2.1.1.4. İnsan Kaynağı</a:t>
            </a:r>
          </a:p>
          <a:p>
            <a:pPr lvl="2" algn="just">
              <a:lnSpc>
                <a:spcPct val="150000"/>
              </a:lnSpc>
            </a:pPr>
            <a:endParaRPr lang="tr-TR" dirty="0" smtClean="0"/>
          </a:p>
          <a:p>
            <a:pPr lvl="2" algn="just">
              <a:lnSpc>
                <a:spcPct val="150000"/>
              </a:lnSpc>
            </a:pPr>
            <a:r>
              <a:rPr lang="tr-TR" dirty="0" smtClean="0"/>
              <a:t>332.4. Öncelikli sektörlerdeki firmaların Ar-Ge ve yenilik süreçlerinde yer alan insan kaynağı kapasitesini geliştirmeye yönelik olarak </a:t>
            </a:r>
            <a:r>
              <a:rPr lang="tr-TR" b="1" dirty="0" smtClean="0"/>
              <a:t>üniversite ve sanayi işbirliğinde lisansüstü programlar oluşturulacaktır. </a:t>
            </a:r>
            <a:r>
              <a:rPr lang="tr-TR" dirty="0" smtClean="0"/>
              <a:t>332.5. </a:t>
            </a:r>
            <a:r>
              <a:rPr lang="tr-TR" b="1" dirty="0" smtClean="0"/>
              <a:t>Öncelikli sektörlere yönelik</a:t>
            </a:r>
            <a:r>
              <a:rPr lang="tr-TR" dirty="0" smtClean="0"/>
              <a:t> </a:t>
            </a:r>
            <a:r>
              <a:rPr lang="tr-TR" b="1" dirty="0" smtClean="0"/>
              <a:t>ön lisans, lisans ve lisansüstü programların sayısı ve çeşitliliği artırılacak </a:t>
            </a:r>
            <a:r>
              <a:rPr lang="tr-TR" dirty="0" smtClean="0"/>
              <a:t>ve bu alandaki Ar-Ge faaliyetlerine üniversiteler nezdinde özel önem verilecektir.</a:t>
            </a:r>
          </a:p>
        </p:txBody>
      </p:sp>
    </p:spTree>
    <p:extLst>
      <p:ext uri="{BB962C8B-B14F-4D97-AF65-F5344CB8AC3E}">
        <p14:creationId xmlns="" xmlns:p14="http://schemas.microsoft.com/office/powerpoint/2010/main" val="35792563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2.2.1.1.7. Ar-Ge ve Yenilik </a:t>
            </a:r>
          </a:p>
          <a:p>
            <a:pPr lvl="2" algn="just">
              <a:lnSpc>
                <a:spcPct val="150000"/>
              </a:lnSpc>
            </a:pPr>
            <a:endParaRPr lang="tr-TR" dirty="0" smtClean="0"/>
          </a:p>
          <a:p>
            <a:pPr lvl="2" algn="just">
              <a:lnSpc>
                <a:spcPct val="150000"/>
              </a:lnSpc>
            </a:pPr>
            <a:r>
              <a:rPr lang="tr-TR" dirty="0" smtClean="0"/>
              <a:t>349. Özel sektörde araştırmacı insan gücünün sayısı ve niteliği artırılacaktır. </a:t>
            </a:r>
          </a:p>
          <a:p>
            <a:pPr lvl="2" algn="just">
              <a:lnSpc>
                <a:spcPct val="150000"/>
              </a:lnSpc>
            </a:pPr>
            <a:r>
              <a:rPr lang="tr-TR" dirty="0" smtClean="0"/>
              <a:t>349.1. Sanayide ihtiyaç duyulan doktora derecesine sahip nitelikli insan kaynağının üniversite sanayi işbirliği ile yetiştirilmesi sağlanacak ve sanayide doktoralı araştırmacı istihdamı teşvik edilecektir. </a:t>
            </a:r>
          </a:p>
        </p:txBody>
      </p:sp>
    </p:spTree>
    <p:extLst>
      <p:ext uri="{BB962C8B-B14F-4D97-AF65-F5344CB8AC3E}">
        <p14:creationId xmlns="" xmlns:p14="http://schemas.microsoft.com/office/powerpoint/2010/main" val="7436696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349.2. Özel sektör Ar-Ge merkezlerinde sektöre ve ölçeğe göre farklılaşan oranlarda doktoralı araştırmacı istihdam etme şartı getirilecektir. </a:t>
            </a:r>
          </a:p>
          <a:p>
            <a:pPr lvl="2" algn="just">
              <a:lnSpc>
                <a:spcPct val="150000"/>
              </a:lnSpc>
            </a:pPr>
            <a:r>
              <a:rPr lang="tr-TR" dirty="0" smtClean="0"/>
              <a:t>349.3. Üniversite ve sanayi işbirliğinde, öncelikli sektörler başta olmak üzere </a:t>
            </a:r>
            <a:r>
              <a:rPr lang="tr-TR" b="1" dirty="0" smtClean="0"/>
              <a:t>sanayinin ihtiyacına yönelik lisansüstü programlar oluşturulacak</a:t>
            </a:r>
            <a:r>
              <a:rPr lang="tr-TR" dirty="0" smtClean="0"/>
              <a:t>, bu programları açan üniversiteler teşvik edilecektir.</a:t>
            </a:r>
          </a:p>
        </p:txBody>
      </p:sp>
    </p:spTree>
    <p:extLst>
      <p:ext uri="{BB962C8B-B14F-4D97-AF65-F5344CB8AC3E}">
        <p14:creationId xmlns="" xmlns:p14="http://schemas.microsoft.com/office/powerpoint/2010/main" val="42426594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350. Üniversiteler, araştırma altyapıları ve özel sektör arasında işbirlikleri ile bilgi ve teknoloji transferinin artırılmasına yönelik destek mekanizmaları uygulanacak ve ara yüz yapıların kurumsal kapasiteleri geliştirilerek etkinliği artırılacaktır.</a:t>
            </a:r>
          </a:p>
          <a:p>
            <a:pPr lvl="2" algn="just">
              <a:lnSpc>
                <a:spcPct val="150000"/>
              </a:lnSpc>
            </a:pPr>
            <a:r>
              <a:rPr lang="tr-TR" dirty="0" smtClean="0"/>
              <a:t>350.1. Araştırma üniversiteleri yetkinlikleri dikkate alınarak öncelikli sektörlerle eşleştirilecek, belirlenen hedeflere ulaşmak için oluşturulan projelere dayalı iş modelleri uygulamaya konulacak ve bu işbirlikleri desteklenecektir. </a:t>
            </a:r>
          </a:p>
        </p:txBody>
      </p:sp>
    </p:spTree>
    <p:extLst>
      <p:ext uri="{BB962C8B-B14F-4D97-AF65-F5344CB8AC3E}">
        <p14:creationId xmlns="" xmlns:p14="http://schemas.microsoft.com/office/powerpoint/2010/main" val="20847780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350. Üniversiteler, araştırma altyapıları ve özel sektör arasında işbirlikleri ile bilgi ve teknoloji transferinin artırılmasına yönelik destek mekanizmaları uygulanacak ve ara yüz yapıların kurumsal kapasiteleri geliştirilerek etkinliği artırılacaktır.</a:t>
            </a:r>
          </a:p>
          <a:p>
            <a:pPr lvl="2" algn="just">
              <a:lnSpc>
                <a:spcPct val="150000"/>
              </a:lnSpc>
            </a:pPr>
            <a:r>
              <a:rPr lang="tr-TR" dirty="0" smtClean="0"/>
              <a:t>350.1. Araştırma üniversiteleri yetkinlikleri dikkate alınarak öncelikli sektörlerle eşleştirilecek, belirlenen hedeflere ulaşmak için oluşturulan projelere dayalı iş modelleri uygulamaya konulacak ve bu işbirlikleri desteklenecektir. </a:t>
            </a:r>
          </a:p>
        </p:txBody>
      </p:sp>
    </p:spTree>
    <p:extLst>
      <p:ext uri="{BB962C8B-B14F-4D97-AF65-F5344CB8AC3E}">
        <p14:creationId xmlns="" xmlns:p14="http://schemas.microsoft.com/office/powerpoint/2010/main" val="2765091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368152"/>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4" name="Dikdörtgen 3"/>
          <p:cNvSpPr/>
          <p:nvPr/>
        </p:nvSpPr>
        <p:spPr>
          <a:xfrm>
            <a:off x="1292226" y="3042826"/>
            <a:ext cx="7240213" cy="2631490"/>
          </a:xfrm>
          <a:prstGeom prst="rect">
            <a:avLst/>
          </a:prstGeom>
        </p:spPr>
        <p:txBody>
          <a:bodyPr wrap="square">
            <a:spAutoFit/>
          </a:bodyPr>
          <a:lstStyle/>
          <a:p>
            <a:pPr algn="just">
              <a:lnSpc>
                <a:spcPct val="150000"/>
              </a:lnSpc>
            </a:pPr>
            <a:r>
              <a:rPr lang="tr-TR" sz="2000" b="1" dirty="0" smtClean="0"/>
              <a:t>1. GİRİŞ</a:t>
            </a:r>
          </a:p>
          <a:p>
            <a:pPr algn="just">
              <a:lnSpc>
                <a:spcPct val="150000"/>
              </a:lnSpc>
            </a:pPr>
            <a:r>
              <a:rPr lang="tr-TR" b="1" dirty="0" smtClean="0"/>
              <a:t>1. </a:t>
            </a:r>
            <a:r>
              <a:rPr lang="tr-TR" dirty="0" smtClean="0"/>
              <a:t>Cumhurbaşkanlığı Hükümet Sisteminin ilk kalkınma planı olan On Birinci Kalkınma Planı (2019-2023), uzun vadeli bir perspektifle ülkemizin kalkınma vizyonunu ortaya koyarak, milletimizin temel değerlerini ve beklentilerini karşılamak, ülkemizin uluslararası konumunu yükseltmek ve halkımızın refahını artırmak için </a:t>
            </a:r>
            <a:r>
              <a:rPr lang="tr-TR" b="1" dirty="0" smtClean="0"/>
              <a:t>temel yol haritası olacaktır.</a:t>
            </a:r>
            <a:endParaRPr lang="tr-TR" b="1" dirty="0"/>
          </a:p>
        </p:txBody>
      </p:sp>
      <p:sp>
        <p:nvSpPr>
          <p:cNvPr id="5" name="Dikdörtgen 4"/>
          <p:cNvSpPr/>
          <p:nvPr/>
        </p:nvSpPr>
        <p:spPr>
          <a:xfrm>
            <a:off x="1292227" y="2060848"/>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Tree>
    <p:extLst>
      <p:ext uri="{BB962C8B-B14F-4D97-AF65-F5344CB8AC3E}">
        <p14:creationId xmlns="" xmlns:p14="http://schemas.microsoft.com/office/powerpoint/2010/main" val="528851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350.3. Öncelikli sektörlerde yetkinliği olan araştırma altyapılarının 6550 sayılı Kanun (Araştırma Altyapılarının Desteklenmesine Dair Kanun) kapsamına alınması sağlanacaktır.</a:t>
            </a:r>
          </a:p>
          <a:p>
            <a:pPr lvl="2" algn="just">
              <a:lnSpc>
                <a:spcPct val="150000"/>
              </a:lnSpc>
            </a:pPr>
            <a:r>
              <a:rPr lang="tr-TR" dirty="0" smtClean="0"/>
              <a:t>350.4. Araştırma altyapılarının, özel sektör Ar-Ge merkezleri ve kamu Ar-Ge birimleri ile işbirliği içinde oluşturduğu yüksek teknoloji platformlarının ticarileşme potansiyeli yüksek araştırma projeleri, Mükemmeliyet Merkezleri Programı kapsamında desteklenecektir. </a:t>
            </a:r>
          </a:p>
        </p:txBody>
      </p:sp>
    </p:spTree>
    <p:extLst>
      <p:ext uri="{BB962C8B-B14F-4D97-AF65-F5344CB8AC3E}">
        <p14:creationId xmlns="" xmlns:p14="http://schemas.microsoft.com/office/powerpoint/2010/main" val="17401412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403648" y="1087487"/>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549152"/>
            <a:ext cx="7743556" cy="5355312"/>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350.5. Teknoloji Transfer Ofislerinin (TTO) etkinliği analiz edilecek, yurt içi ve yurt dışı iyi uygulamalar tespit edilerek yaygınlaştırılacaktır. </a:t>
            </a:r>
          </a:p>
          <a:p>
            <a:pPr lvl="2" algn="just">
              <a:lnSpc>
                <a:spcPct val="150000"/>
              </a:lnSpc>
            </a:pPr>
            <a:r>
              <a:rPr lang="tr-TR" dirty="0" smtClean="0"/>
              <a:t>350.6. </a:t>
            </a:r>
            <a:r>
              <a:rPr lang="tr-TR" dirty="0" err="1" smtClean="0"/>
              <a:t>TTO’ların</a:t>
            </a:r>
            <a:r>
              <a:rPr lang="tr-TR" dirty="0" smtClean="0"/>
              <a:t> kurumsal yapısı ve insan kaynağı kapasitesi geliştirilerek performans odaklı olarak desteklenecektir. </a:t>
            </a:r>
          </a:p>
          <a:p>
            <a:pPr lvl="2" algn="just">
              <a:lnSpc>
                <a:spcPct val="150000"/>
              </a:lnSpc>
            </a:pPr>
            <a:r>
              <a:rPr lang="tr-TR" dirty="0" smtClean="0"/>
              <a:t>350.7. Yükseköğretim kurumları adına tescil edilmiş fikri hakların farklı statüdeki </a:t>
            </a:r>
            <a:r>
              <a:rPr lang="tr-TR" dirty="0" err="1" smtClean="0"/>
              <a:t>TTO’lar</a:t>
            </a:r>
            <a:r>
              <a:rPr lang="tr-TR" dirty="0" smtClean="0"/>
              <a:t> aracılığıyla ticarileştirilmesi, elde edilen gelirin üniversiteye dönüşü ve buluş sahibine ödeme yapılabilmesi ve </a:t>
            </a:r>
            <a:r>
              <a:rPr lang="tr-TR" dirty="0" err="1" smtClean="0"/>
              <a:t>TTO’ların</a:t>
            </a:r>
            <a:r>
              <a:rPr lang="tr-TR" dirty="0" smtClean="0"/>
              <a:t> finansal sürdürülebilirliğinin sağlanması konularında mevzuatta iyileştirmeler yapılacaktır. </a:t>
            </a:r>
            <a:endParaRPr lang="tr-TR" b="1" dirty="0"/>
          </a:p>
        </p:txBody>
      </p:sp>
    </p:spTree>
    <p:extLst>
      <p:ext uri="{BB962C8B-B14F-4D97-AF65-F5344CB8AC3E}">
        <p14:creationId xmlns="" xmlns:p14="http://schemas.microsoft.com/office/powerpoint/2010/main" val="3749835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693319"/>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2.2.1.1.7. Ar-Ge ve Yenilik </a:t>
            </a:r>
          </a:p>
          <a:p>
            <a:pPr lvl="2" algn="just">
              <a:lnSpc>
                <a:spcPct val="150000"/>
              </a:lnSpc>
            </a:pPr>
            <a:r>
              <a:rPr lang="tr-TR" dirty="0" smtClean="0"/>
              <a:t>350.8. Araştırma altyapılarından Ar-Ge ve yenilik proje hizmeti alan KOBİ’lere finansman desteği sağlamak üzere Yenilik Destek Kuponu programı uygulamaya konulacaktır. </a:t>
            </a:r>
          </a:p>
          <a:p>
            <a:pPr lvl="2" algn="just">
              <a:lnSpc>
                <a:spcPct val="150000"/>
              </a:lnSpc>
            </a:pPr>
            <a:r>
              <a:rPr lang="tr-TR" dirty="0" smtClean="0"/>
              <a:t>350.9. </a:t>
            </a:r>
            <a:r>
              <a:rPr lang="tr-TR" b="1" dirty="0" smtClean="0"/>
              <a:t>Akademik teşvik sistemi</a:t>
            </a:r>
            <a:r>
              <a:rPr lang="tr-TR" dirty="0" smtClean="0"/>
              <a:t>, bilgi ve teknoloji transfer faaliyetlerini dikkate alan kriterler ilave edilerek yapılandırılacaktır. </a:t>
            </a:r>
          </a:p>
        </p:txBody>
      </p:sp>
    </p:spTree>
    <p:extLst>
      <p:ext uri="{BB962C8B-B14F-4D97-AF65-F5344CB8AC3E}">
        <p14:creationId xmlns="" xmlns:p14="http://schemas.microsoft.com/office/powerpoint/2010/main" val="4613513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marL="1257300" lvl="2" indent="-342900" algn="just">
              <a:lnSpc>
                <a:spcPct val="150000"/>
              </a:lnSpc>
              <a:buAutoNum type="alphaLcPeriod"/>
            </a:pPr>
            <a:r>
              <a:rPr lang="tr-TR" dirty="0" smtClean="0"/>
              <a:t>Amaç</a:t>
            </a:r>
          </a:p>
          <a:p>
            <a:pPr marL="1257300" lvl="2" indent="-342900" algn="just">
              <a:lnSpc>
                <a:spcPct val="150000"/>
              </a:lnSpc>
              <a:buAutoNum type="alphaLcPeriod"/>
            </a:pPr>
            <a:r>
              <a:rPr lang="tr-TR" dirty="0" smtClean="0"/>
              <a:t>439. Etkin işleyen bir araştırma ve yenilik ekosistemi oluşturularak bilgi üretme ve kullanma kapasitesinin geliştirilmesi, yüksek katma değerli ürün ve hizmetleri destekleyecek nitelikte Ar-Ge ve yenilik faaliyetlerinin artırılması temel amaçtır. </a:t>
            </a:r>
          </a:p>
          <a:p>
            <a:pPr lvl="2" algn="just">
              <a:lnSpc>
                <a:spcPct val="150000"/>
              </a:lnSpc>
            </a:pPr>
            <a:r>
              <a:rPr lang="tr-TR" dirty="0" smtClean="0"/>
              <a:t>b. Politika ve Tedbirler </a:t>
            </a:r>
          </a:p>
          <a:p>
            <a:pPr lvl="2" algn="just">
              <a:lnSpc>
                <a:spcPct val="150000"/>
              </a:lnSpc>
            </a:pPr>
            <a:r>
              <a:rPr lang="tr-TR" dirty="0" smtClean="0"/>
              <a:t>440.Üniversitelerin Ar-Ge ekosistemindeki rolleri güçlendirilecektir. </a:t>
            </a:r>
          </a:p>
        </p:txBody>
      </p:sp>
    </p:spTree>
    <p:extLst>
      <p:ext uri="{BB962C8B-B14F-4D97-AF65-F5344CB8AC3E}">
        <p14:creationId xmlns="" xmlns:p14="http://schemas.microsoft.com/office/powerpoint/2010/main" val="21268643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277820"/>
          </a:xfrm>
          <a:prstGeom prst="rect">
            <a:avLst/>
          </a:prstGeom>
        </p:spPr>
        <p:txBody>
          <a:bodyPr wrap="square">
            <a:spAutoFit/>
          </a:bodyPr>
          <a:lstStyle/>
          <a:p>
            <a:r>
              <a:rPr lang="tr-TR" dirty="0" smtClean="0"/>
              <a:t>İKİNCİ BÖLÜM </a:t>
            </a:r>
          </a:p>
          <a:p>
            <a:pPr>
              <a:lnSpc>
                <a:spcPct val="150000"/>
              </a:lnSpc>
            </a:pPr>
            <a:r>
              <a:rPr lang="tr-TR" dirty="0" smtClean="0"/>
              <a:t>2. PLANIN HEDEFLERİ VE POLİTİKALARI </a:t>
            </a:r>
          </a:p>
          <a:p>
            <a:pPr lvl="1">
              <a:lnSpc>
                <a:spcPct val="150000"/>
              </a:lnSpc>
            </a:pPr>
            <a:r>
              <a:rPr lang="tr-TR" dirty="0" smtClean="0"/>
              <a:t>2.2. REKABETÇİ ÜRETİM VE VERİMLİLİK</a:t>
            </a:r>
          </a:p>
          <a:p>
            <a:pPr lvl="2">
              <a:lnSpc>
                <a:spcPct val="150000"/>
              </a:lnSpc>
            </a:pPr>
            <a:r>
              <a:rPr lang="tr-TR" dirty="0" smtClean="0"/>
              <a:t>2.2.3.2. Bilim, Teknoloji ve Yenilik</a:t>
            </a:r>
          </a:p>
          <a:p>
            <a:pPr lvl="2">
              <a:lnSpc>
                <a:spcPct val="150000"/>
              </a:lnSpc>
            </a:pPr>
            <a:r>
              <a:rPr lang="tr-TR" dirty="0" smtClean="0"/>
              <a:t>440.1. </a:t>
            </a:r>
            <a:r>
              <a:rPr lang="tr-TR" b="1" dirty="0" smtClean="0"/>
              <a:t>Üniversitelerin Ar-Ge altyapılarının güçlendirilmesi ve bilimsel araştırma projelerinin nicelik ve nitelik olarak geliştirilmesi için tahsis edilen bütçe kaynakları artırılacaktır. </a:t>
            </a:r>
          </a:p>
          <a:p>
            <a:pPr lvl="2">
              <a:lnSpc>
                <a:spcPct val="150000"/>
              </a:lnSpc>
            </a:pPr>
            <a:endParaRPr lang="tr-TR" dirty="0" smtClean="0"/>
          </a:p>
        </p:txBody>
      </p:sp>
    </p:spTree>
    <p:extLst>
      <p:ext uri="{BB962C8B-B14F-4D97-AF65-F5344CB8AC3E}">
        <p14:creationId xmlns="" xmlns:p14="http://schemas.microsoft.com/office/powerpoint/2010/main" val="18550478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440.2. </a:t>
            </a:r>
            <a:r>
              <a:rPr lang="tr-TR" b="1" dirty="0" smtClean="0"/>
              <a:t>Üniversitelerin bilimsel araştırma proje bütçelerinin </a:t>
            </a:r>
            <a:r>
              <a:rPr lang="tr-TR" dirty="0" smtClean="0"/>
              <a:t>makro hedeflerle uyumunu sağlamak, projelerin etkin ve verimli bir şekilde gerçekleştirilmesini temin etmek, üniversiteler arasında eş güdüm ve işbirliğini artırmak ve Plan hedefleriyle projeler arasındaki uyumu güçlendirmek için YÖK bünyesinde bir koordinasyon ve destek birimi kurulacak, bilimsel araştırma projelerine ilişkin bir politika dokümanı oluşturulacak, proje izleme mekanizmaları ve kaynak tahsisinde performans esaslı yeni yöntemler geliştirilecektir. </a:t>
            </a:r>
          </a:p>
        </p:txBody>
      </p:sp>
    </p:spTree>
    <p:extLst>
      <p:ext uri="{BB962C8B-B14F-4D97-AF65-F5344CB8AC3E}">
        <p14:creationId xmlns="" xmlns:p14="http://schemas.microsoft.com/office/powerpoint/2010/main" val="4196061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440.3. Üniversitelerin, yüksek katma değerli üretimi destekleyecek nitelikte Ar-Ge ve yenilik faaliyetleri gerçekleştirebilmeleri için </a:t>
            </a:r>
            <a:r>
              <a:rPr lang="tr-TR" b="1" dirty="0" smtClean="0"/>
              <a:t>Araştırma Üniversitesi programı güçlendirilecek</a:t>
            </a:r>
            <a:r>
              <a:rPr lang="tr-TR" dirty="0" smtClean="0"/>
              <a:t>, bu programa dâhil üniversitelerin özel desteklerle kapasiteleri artırılacaktır. </a:t>
            </a:r>
          </a:p>
          <a:p>
            <a:pPr lvl="2" algn="just">
              <a:lnSpc>
                <a:spcPct val="150000"/>
              </a:lnSpc>
            </a:pPr>
            <a:r>
              <a:rPr lang="tr-TR" dirty="0" smtClean="0"/>
              <a:t>440.4. Vakıf yükseköğretim kurumlarının yıllık öğrenci gelirlerinin en az yüzde 1’inin Ar-Ge harcamalarında kullanılmasına yönelik düzenleme yapılacaktır. </a:t>
            </a:r>
          </a:p>
        </p:txBody>
      </p:sp>
    </p:spTree>
    <p:extLst>
      <p:ext uri="{BB962C8B-B14F-4D97-AF65-F5344CB8AC3E}">
        <p14:creationId xmlns="" xmlns:p14="http://schemas.microsoft.com/office/powerpoint/2010/main" val="13320893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441. </a:t>
            </a:r>
            <a:r>
              <a:rPr lang="tr-TR" b="1" dirty="0" smtClean="0"/>
              <a:t>Araştırma altyapılarının</a:t>
            </a:r>
            <a:r>
              <a:rPr lang="tr-TR" dirty="0" smtClean="0"/>
              <a:t>, öncül araştırmalar yapan, nitelikli insan gücü istihdam eden ve özel sektörle işbirliği içinde çalışan bir yapıyla Ar-Ge ve yenilik ekosistemindeki etkinliklerinin artırılması sağlanacaktır. 441.1. Yükseköğretim ve kamu kurumları bünyesindeki araştırma altyapılarının erişilebilirliğinin artırılması ve mükerrer yatırımların önlenmesini </a:t>
            </a:r>
            <a:r>
              <a:rPr lang="tr-TR" dirty="0" err="1" smtClean="0"/>
              <a:t>teminen</a:t>
            </a:r>
            <a:r>
              <a:rPr lang="tr-TR" dirty="0" smtClean="0"/>
              <a:t> altyapılardaki makine-teçhizat, insan kaynağı, araştırma faaliyetleri ve test hizmetlerine ilişkin güncel bilgilerin yer aldığı envanter hazırlanacaktır. </a:t>
            </a:r>
          </a:p>
        </p:txBody>
      </p:sp>
    </p:spTree>
    <p:extLst>
      <p:ext uri="{BB962C8B-B14F-4D97-AF65-F5344CB8AC3E}">
        <p14:creationId xmlns="" xmlns:p14="http://schemas.microsoft.com/office/powerpoint/2010/main" val="2193816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441.2. 6550 sayılı Araştırma Altyapılarının Desteklenmesine Dair Kanun kapsamında kritik teknolojilerde uzmanlaşmış altyapı sayısı artırılacaktır. </a:t>
            </a:r>
          </a:p>
          <a:p>
            <a:pPr lvl="2" algn="just">
              <a:lnSpc>
                <a:spcPct val="150000"/>
              </a:lnSpc>
            </a:pPr>
            <a:r>
              <a:rPr lang="tr-TR" dirty="0" smtClean="0"/>
              <a:t>441.3. 6550 sayılı Kanun kapsamındaki araştırma altyapılarının çıktı ve etki odaklı performanslarının izlenmesine ve kritik teknoloji alanlarında ürün misyonları doğrultusunda çalışmalarını teşvik etmeye yönelik düzenlemeler yapılacaktır. </a:t>
            </a:r>
          </a:p>
        </p:txBody>
      </p:sp>
    </p:spTree>
    <p:extLst>
      <p:ext uri="{BB962C8B-B14F-4D97-AF65-F5344CB8AC3E}">
        <p14:creationId xmlns="" xmlns:p14="http://schemas.microsoft.com/office/powerpoint/2010/main" val="31595077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441.2. 6550 sayılı Araştırma Altyapılarının Desteklenmesine Dair Kanun kapsamında kritik teknolojilerde uzmanlaşmış altyapı sayısı artırılacaktır. </a:t>
            </a:r>
          </a:p>
          <a:p>
            <a:pPr lvl="2" algn="just">
              <a:lnSpc>
                <a:spcPct val="150000"/>
              </a:lnSpc>
            </a:pPr>
            <a:r>
              <a:rPr lang="tr-TR" dirty="0" smtClean="0"/>
              <a:t>441.3. 6550 sayılı Kanun kapsamındaki araştırma altyapılarının çıktı ve etki odaklı performanslarının izlenmesine ve kritik teknoloji alanlarında ürün misyonları doğrultusunda çalışmalarını teşvik etmeye yönelik düzenlemeler yapılacaktır. </a:t>
            </a:r>
          </a:p>
        </p:txBody>
      </p:sp>
    </p:spTree>
    <p:extLst>
      <p:ext uri="{BB962C8B-B14F-4D97-AF65-F5344CB8AC3E}">
        <p14:creationId xmlns="" xmlns:p14="http://schemas.microsoft.com/office/powerpoint/2010/main" val="2247934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368152"/>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4" name="Dikdörtgen 3"/>
          <p:cNvSpPr/>
          <p:nvPr/>
        </p:nvSpPr>
        <p:spPr>
          <a:xfrm>
            <a:off x="1187624" y="2730058"/>
            <a:ext cx="7240213" cy="2957861"/>
          </a:xfrm>
          <a:prstGeom prst="rect">
            <a:avLst/>
          </a:prstGeom>
        </p:spPr>
        <p:txBody>
          <a:bodyPr wrap="square">
            <a:spAutoFit/>
          </a:bodyPr>
          <a:lstStyle/>
          <a:p>
            <a:pPr algn="just">
              <a:lnSpc>
                <a:spcPct val="150000"/>
              </a:lnSpc>
            </a:pPr>
            <a:r>
              <a:rPr lang="tr-TR" b="1" dirty="0" smtClean="0"/>
              <a:t>2. </a:t>
            </a:r>
            <a:r>
              <a:rPr lang="tr-TR" dirty="0" smtClean="0"/>
              <a:t>15 yıllık bir perspektifin ilk beş yıllık dilimi olarak tasarlanmış olan Kalkınma Planı, her alanda topyekûn bir değişim ve atılımın başlatılarak, uzun vadeli bir perspektifte kesintisiz bir şekilde kararlıkla uygulanmasını öngörmektedir. Plan döneminde ekonominin yapısı uzun vadede istikrarı ve sürdürülebilirliği sağlayacak şekilde dönüşüme tabi tutularak, </a:t>
            </a:r>
            <a:r>
              <a:rPr lang="tr-TR" b="1" dirty="0" smtClean="0"/>
              <a:t>eğitim</a:t>
            </a:r>
            <a:r>
              <a:rPr lang="tr-TR" dirty="0" smtClean="0"/>
              <a:t> hamlesiyle beşeri sermayenin, </a:t>
            </a:r>
            <a:r>
              <a:rPr lang="tr-TR" b="1" dirty="0" smtClean="0"/>
              <a:t>milli teknoloji </a:t>
            </a:r>
            <a:r>
              <a:rPr lang="tr-TR" dirty="0" smtClean="0"/>
              <a:t>hamlesiyle teknoloji ve yenilik kabiliyetinin artırılması hedeflenmektedir.</a:t>
            </a:r>
            <a:endParaRPr lang="tr-TR" b="1" dirty="0"/>
          </a:p>
        </p:txBody>
      </p:sp>
      <p:sp>
        <p:nvSpPr>
          <p:cNvPr id="5" name="Dikdörtgen 4"/>
          <p:cNvSpPr/>
          <p:nvPr/>
        </p:nvSpPr>
        <p:spPr>
          <a:xfrm>
            <a:off x="1292227" y="2060848"/>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Tree>
    <p:extLst>
      <p:ext uri="{BB962C8B-B14F-4D97-AF65-F5344CB8AC3E}">
        <p14:creationId xmlns="" xmlns:p14="http://schemas.microsoft.com/office/powerpoint/2010/main" val="30218075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441.4. 2547 sayılı Yükseköğretim Kanunundaki Uygulama ve Araştırma Merkezi tanımı, yükseköğretim kurumları bünyesindeki teknolojik araştırma merkezlerinin farklılaşan niteliklerini dikkate alacak şekilde yeniden yapılacaktır. </a:t>
            </a:r>
          </a:p>
          <a:p>
            <a:pPr lvl="2" algn="just">
              <a:lnSpc>
                <a:spcPct val="150000"/>
              </a:lnSpc>
            </a:pPr>
            <a:r>
              <a:rPr lang="tr-TR" dirty="0" smtClean="0"/>
              <a:t>441.5. Yeni tanımlama çerçevesinde, 6550 sayılı Kanun kapsamında yer almayan, yükseköğretim kurumları bünyesindeki teknolojik araştırma merkezlerinin idamelerine ilişkin bütçe ihtiyaçlarının performansa dayalı olarak karşılanmasına yönelik düzenleme yapılacaktır. </a:t>
            </a:r>
          </a:p>
        </p:txBody>
      </p:sp>
    </p:spTree>
    <p:extLst>
      <p:ext uri="{BB962C8B-B14F-4D97-AF65-F5344CB8AC3E}">
        <p14:creationId xmlns="" xmlns:p14="http://schemas.microsoft.com/office/powerpoint/2010/main" val="28557774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442. Ar-</a:t>
            </a:r>
            <a:r>
              <a:rPr lang="tr-TR" dirty="0" err="1" smtClean="0"/>
              <a:t>Ge</a:t>
            </a:r>
            <a:r>
              <a:rPr lang="tr-TR" dirty="0" smtClean="0"/>
              <a:t> personeli sayısı ve niteliği artırılacaktır. </a:t>
            </a:r>
          </a:p>
          <a:p>
            <a:pPr lvl="2" algn="just">
              <a:lnSpc>
                <a:spcPct val="150000"/>
              </a:lnSpc>
            </a:pPr>
            <a:r>
              <a:rPr lang="tr-TR" dirty="0" smtClean="0"/>
              <a:t>442.1. Araştırma üniversitelerinde doktora sonrası sözleşmeli araştırmacı istihdamı artırılacaktır. </a:t>
            </a:r>
          </a:p>
          <a:p>
            <a:pPr lvl="2" algn="just">
              <a:lnSpc>
                <a:spcPct val="150000"/>
              </a:lnSpc>
            </a:pPr>
            <a:r>
              <a:rPr lang="tr-TR" dirty="0" smtClean="0"/>
              <a:t>442.2. Yurt dışında üst seviye bilimsel ve teknolojik çalışmalar yürüten nitelikli araştırmacıların Uluslararası Lider Araştırmacılar Programı kapsamında Türkiye’ye gelmeleri ve araştırmacı yetiştirmeleri desteklenecektir. </a:t>
            </a:r>
          </a:p>
        </p:txBody>
      </p:sp>
    </p:spTree>
    <p:extLst>
      <p:ext uri="{BB962C8B-B14F-4D97-AF65-F5344CB8AC3E}">
        <p14:creationId xmlns="" xmlns:p14="http://schemas.microsoft.com/office/powerpoint/2010/main" val="22614138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442.3. Yurt dışındaki öncü Türk bilim insanlarının kısmi zamanlı eğitim ve araştırma faaliyetleri yürütmesine imkân sağlayan laboratuvar altyapısı ve araştırma fonunun sunulduğu bir mekanizma oluşturulacaktır. </a:t>
            </a:r>
          </a:p>
          <a:p>
            <a:pPr lvl="2" algn="just">
              <a:lnSpc>
                <a:spcPct val="150000"/>
              </a:lnSpc>
            </a:pPr>
            <a:r>
              <a:rPr lang="tr-TR" dirty="0" smtClean="0"/>
              <a:t>442.4. 6550 sayılı Kanun kapsamına giren araştırma altyapılarında Ar-Ge personeli sayısı artırılacak ve yabancı personel çalıştırılmasını kolaylaştırıcı tedbirlerin alınmasına yönelik düzenlemeler yapılacaktır. </a:t>
            </a:r>
          </a:p>
        </p:txBody>
      </p:sp>
    </p:spTree>
    <p:extLst>
      <p:ext uri="{BB962C8B-B14F-4D97-AF65-F5344CB8AC3E}">
        <p14:creationId xmlns="" xmlns:p14="http://schemas.microsoft.com/office/powerpoint/2010/main" val="37928528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277820"/>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endParaRPr lang="tr-TR" dirty="0" smtClean="0"/>
          </a:p>
          <a:p>
            <a:pPr lvl="2" algn="just">
              <a:lnSpc>
                <a:spcPct val="150000"/>
              </a:lnSpc>
            </a:pPr>
            <a:r>
              <a:rPr lang="tr-TR" dirty="0" smtClean="0"/>
              <a:t>442.6. Araştırma deneyimine sahip nitelikli insan kaynağının artırılmasını </a:t>
            </a:r>
            <a:r>
              <a:rPr lang="tr-TR" dirty="0" err="1" smtClean="0"/>
              <a:t>teminen</a:t>
            </a:r>
            <a:r>
              <a:rPr lang="tr-TR" dirty="0" smtClean="0"/>
              <a:t> kamu destekli Ar-Ge projelerinde daha fazla lisans, yüksek lisans ve doktora </a:t>
            </a:r>
            <a:r>
              <a:rPr lang="tr-TR" dirty="0" err="1" smtClean="0"/>
              <a:t>bursiyerinin</a:t>
            </a:r>
            <a:r>
              <a:rPr lang="tr-TR" dirty="0" smtClean="0"/>
              <a:t> yer alması sağlanacaktır. </a:t>
            </a:r>
          </a:p>
        </p:txBody>
      </p:sp>
    </p:spTree>
    <p:extLst>
      <p:ext uri="{BB962C8B-B14F-4D97-AF65-F5344CB8AC3E}">
        <p14:creationId xmlns="" xmlns:p14="http://schemas.microsoft.com/office/powerpoint/2010/main" val="12794961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442.7. Ar-Ge personeli ihtiyacının karşılanması amacıyla YÖK 100/2000 doktora burs programının koşulları iyileştirilerek programdan faydalanan sayısı artırılacaktır. </a:t>
            </a:r>
          </a:p>
          <a:p>
            <a:pPr lvl="2" algn="just">
              <a:lnSpc>
                <a:spcPct val="150000"/>
              </a:lnSpc>
            </a:pPr>
            <a:r>
              <a:rPr lang="tr-TR" dirty="0" smtClean="0"/>
              <a:t>443. Temel bilimlerde nitelikli araştırmacı insan gücü kapasitesi ve araştırma faaliyetleri, öncelikli sektörler ve teknoloji alanlarındaki ihtiyaçlara yönelik artırılacak, söz konusu alanlara yönelik özel </a:t>
            </a:r>
            <a:r>
              <a:rPr lang="tr-TR" b="1" dirty="0" smtClean="0"/>
              <a:t>lisansüstü burs programları geliştirilecektir</a:t>
            </a:r>
            <a:r>
              <a:rPr lang="tr-TR" dirty="0" smtClean="0"/>
              <a:t>. </a:t>
            </a:r>
          </a:p>
        </p:txBody>
      </p:sp>
    </p:spTree>
    <p:extLst>
      <p:ext uri="{BB962C8B-B14F-4D97-AF65-F5344CB8AC3E}">
        <p14:creationId xmlns="" xmlns:p14="http://schemas.microsoft.com/office/powerpoint/2010/main" val="14832209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443.1. Temel bilimlere yönelik lisansüstü burs miktarı ve faydalanan sayısı artırılacaktır. </a:t>
            </a:r>
          </a:p>
          <a:p>
            <a:pPr lvl="2" algn="just">
              <a:lnSpc>
                <a:spcPct val="150000"/>
              </a:lnSpc>
            </a:pPr>
            <a:r>
              <a:rPr lang="tr-TR" dirty="0" smtClean="0"/>
              <a:t>443.2. Özel sektör Ar-Ge merkezlerinin, üniversiteler ve araştırma altyapılarıyla birlikte yürütecekleri teknoloji hazırlık seviyesi 1-3 arasındaki araştırma projeleri desteklenecektir. </a:t>
            </a:r>
          </a:p>
          <a:p>
            <a:pPr lvl="2" algn="just">
              <a:lnSpc>
                <a:spcPct val="150000"/>
              </a:lnSpc>
            </a:pPr>
            <a:r>
              <a:rPr lang="tr-TR" dirty="0" smtClean="0"/>
              <a:t>443.3. Temel ve uygulamalı alanlarda katma değer açısından yüksek etki yaratması muhtemel öncül araştırma projeleri desteklenecektir. </a:t>
            </a:r>
          </a:p>
        </p:txBody>
      </p:sp>
    </p:spTree>
    <p:extLst>
      <p:ext uri="{BB962C8B-B14F-4D97-AF65-F5344CB8AC3E}">
        <p14:creationId xmlns="" xmlns:p14="http://schemas.microsoft.com/office/powerpoint/2010/main" val="31858419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693319"/>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2" algn="just">
              <a:lnSpc>
                <a:spcPct val="150000"/>
              </a:lnSpc>
            </a:pPr>
            <a:r>
              <a:rPr lang="tr-TR" dirty="0" smtClean="0"/>
              <a:t>2.2.3.2. Bilim, Teknoloji ve Yenilik</a:t>
            </a:r>
          </a:p>
          <a:p>
            <a:pPr lvl="2" algn="just">
              <a:lnSpc>
                <a:spcPct val="150000"/>
              </a:lnSpc>
            </a:pPr>
            <a:r>
              <a:rPr lang="tr-TR" dirty="0" smtClean="0"/>
              <a:t>443.4. Bilim alanlarına yönelik nitelikli çalışmalar ile öncü ve çığır açıcı araştırmaları desteklemek üzere ve özellikle temel bilimler alanında araştırmacı insan gücü kapasitesinin artırılmasına yönelik ulusal ve uluslararası eğitim ve araştırma temalı bilimsel etkinlikler gerçekleştirilecektir.</a:t>
            </a:r>
          </a:p>
        </p:txBody>
      </p:sp>
    </p:spTree>
    <p:extLst>
      <p:ext uri="{BB962C8B-B14F-4D97-AF65-F5344CB8AC3E}">
        <p14:creationId xmlns="" xmlns:p14="http://schemas.microsoft.com/office/powerpoint/2010/main" val="29475049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2.2.3.4. Fikri Mülkiyet Hakları</a:t>
            </a:r>
          </a:p>
          <a:p>
            <a:pPr algn="just">
              <a:lnSpc>
                <a:spcPct val="150000"/>
              </a:lnSpc>
            </a:pPr>
            <a:r>
              <a:rPr lang="tr-TR" dirty="0" smtClean="0"/>
              <a:t>456.12. Üniversiteler bünyesinde ya da üniversiteler ile diğer kamu kurumları ya da özel sektör işbirliğinde geliştirilen sınai haklarla ilgili gelir paylaşımı ve ticarileşme aşamasının etkinliğini azaltan mevzuat kaynaklı engeller kaldırılacaktır. </a:t>
            </a:r>
          </a:p>
          <a:p>
            <a:pPr algn="just">
              <a:lnSpc>
                <a:spcPct val="150000"/>
              </a:lnSpc>
            </a:pPr>
            <a:r>
              <a:rPr lang="tr-TR" dirty="0" smtClean="0"/>
              <a:t>458.3. Üniversiteler dâhil kamu kurum ve kuruluşlarına ait patent, faydalı model, tasarım vb. fikri hakların envanteri çıkarılarak özel sektörün bu envanterden faydalanabilmesi için bilgilendirme çalışmaları yapılacak ve özel sektörün bu hakları talebi halinde ticarileştirmeye yönelik teşviklerde öncelik verilecektir.</a:t>
            </a:r>
          </a:p>
        </p:txBody>
      </p:sp>
    </p:spTree>
    <p:extLst>
      <p:ext uri="{BB962C8B-B14F-4D97-AF65-F5344CB8AC3E}">
        <p14:creationId xmlns="" xmlns:p14="http://schemas.microsoft.com/office/powerpoint/2010/main" val="12702520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2.2.3.5. Bilgi ve İletişim Teknolojileri</a:t>
            </a:r>
          </a:p>
          <a:p>
            <a:pPr lvl="2" algn="just">
              <a:lnSpc>
                <a:spcPct val="150000"/>
              </a:lnSpc>
            </a:pPr>
            <a:r>
              <a:rPr lang="tr-TR" dirty="0" smtClean="0"/>
              <a:t>475.1. Siber güvenlik ekosisteminin faydalanması ve bu alanda katma değeri daha yüksek ürün ve çözümlerin geliştirilmesi amacıyla kamu </a:t>
            </a:r>
            <a:r>
              <a:rPr lang="tr-TR" b="1" dirty="0" smtClean="0"/>
              <a:t>araştırma kurumları ile üniversitelerin de dâhil olduğu siber güvenlik ürün ve teknoloji projeleri geliştirilecek </a:t>
            </a:r>
            <a:r>
              <a:rPr lang="tr-TR" dirty="0" smtClean="0"/>
              <a:t>ve bu projelerin çıktıları açık kaynak kodlu olarak siber güvenlik ekosistemiyle paylaşılacaktır.</a:t>
            </a:r>
          </a:p>
          <a:p>
            <a:pPr lvl="2" algn="just">
              <a:lnSpc>
                <a:spcPct val="150000"/>
              </a:lnSpc>
            </a:pPr>
            <a:r>
              <a:rPr lang="tr-TR" dirty="0" smtClean="0"/>
              <a:t>476.3. </a:t>
            </a:r>
            <a:r>
              <a:rPr lang="tr-TR" b="1" dirty="0" smtClean="0"/>
              <a:t>Üniversitelerde siber güvenlik lisans ve yüksek lisans programları oluşturulacak,</a:t>
            </a:r>
            <a:r>
              <a:rPr lang="tr-TR" dirty="0" smtClean="0"/>
              <a:t> bilişim alanında mevcut lisans programlarının siber güvenlik müfredatı geliştirilecektir. </a:t>
            </a:r>
          </a:p>
        </p:txBody>
      </p:sp>
    </p:spTree>
    <p:extLst>
      <p:ext uri="{BB962C8B-B14F-4D97-AF65-F5344CB8AC3E}">
        <p14:creationId xmlns="" xmlns:p14="http://schemas.microsoft.com/office/powerpoint/2010/main" val="18571334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693319"/>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lvl="1" algn="just">
              <a:lnSpc>
                <a:spcPct val="150000"/>
              </a:lnSpc>
            </a:pPr>
            <a:r>
              <a:rPr lang="tr-TR" dirty="0" smtClean="0"/>
              <a:t>2.2. REKABETÇİ ÜRETİM VE VERİMLİLİK</a:t>
            </a:r>
          </a:p>
          <a:p>
            <a:pPr lvl="1" algn="just">
              <a:lnSpc>
                <a:spcPct val="150000"/>
              </a:lnSpc>
            </a:pPr>
            <a:r>
              <a:rPr lang="tr-TR" dirty="0" smtClean="0"/>
              <a:t>2.2.3.5. Bilgi ve İletişim Teknolojileri</a:t>
            </a:r>
          </a:p>
          <a:p>
            <a:pPr lvl="2" algn="just">
              <a:lnSpc>
                <a:spcPct val="150000"/>
              </a:lnSpc>
            </a:pPr>
            <a:r>
              <a:rPr lang="tr-TR" dirty="0" smtClean="0"/>
              <a:t>481.1. Yenilikçi internet girişimcilerinin gelişim ve başarı imkânlarını artıran hızlandırıcı merkezler kurularak üniversiteler, yatırımcılar ve iş dünyası arasında işbirlikleri geliştirilecektir.</a:t>
            </a:r>
          </a:p>
          <a:p>
            <a:pPr lvl="2" algn="just">
              <a:lnSpc>
                <a:spcPct val="150000"/>
              </a:lnSpc>
            </a:pPr>
            <a:r>
              <a:rPr lang="tr-TR" dirty="0" smtClean="0"/>
              <a:t>483. Kamu, özel sektör, üniversiteler ve STK’lar arasındaki işbirliği geliştirilerek dijital dönüşüm ekosistemi oluşturulacaktır.</a:t>
            </a:r>
          </a:p>
        </p:txBody>
      </p:sp>
    </p:spTree>
    <p:extLst>
      <p:ext uri="{BB962C8B-B14F-4D97-AF65-F5344CB8AC3E}">
        <p14:creationId xmlns="" xmlns:p14="http://schemas.microsoft.com/office/powerpoint/2010/main" val="1929605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416824" cy="4247317"/>
          </a:xfrm>
          <a:prstGeom prst="rect">
            <a:avLst/>
          </a:prstGeom>
        </p:spPr>
        <p:txBody>
          <a:bodyPr wrap="square">
            <a:spAutoFit/>
          </a:bodyPr>
          <a:lstStyle/>
          <a:p>
            <a:pPr algn="just">
              <a:lnSpc>
                <a:spcPct val="150000"/>
              </a:lnSpc>
            </a:pPr>
            <a:r>
              <a:rPr lang="tr-TR" dirty="0" smtClean="0"/>
              <a:t>6. Kalkınma Planı, </a:t>
            </a:r>
          </a:p>
          <a:p>
            <a:pPr marL="285750" indent="-285750" algn="just">
              <a:lnSpc>
                <a:spcPct val="150000"/>
              </a:lnSpc>
              <a:buFont typeface="Wingdings" panose="05000000000000000000" pitchFamily="2" charset="2"/>
              <a:buChar char="Ø"/>
            </a:pPr>
            <a:r>
              <a:rPr lang="tr-TR" dirty="0" smtClean="0"/>
              <a:t>İstikrarlı ve Güçlü Ekonomi, </a:t>
            </a:r>
          </a:p>
          <a:p>
            <a:pPr marL="285750" indent="-285750" algn="just">
              <a:lnSpc>
                <a:spcPct val="150000"/>
              </a:lnSpc>
              <a:buFont typeface="Wingdings" panose="05000000000000000000" pitchFamily="2" charset="2"/>
              <a:buChar char="Ø"/>
            </a:pPr>
            <a:r>
              <a:rPr lang="tr-TR" dirty="0" smtClean="0"/>
              <a:t>Rekabetçi Üretim ve Verimlilik, </a:t>
            </a:r>
          </a:p>
          <a:p>
            <a:pPr marL="285750" indent="-285750" algn="just">
              <a:lnSpc>
                <a:spcPct val="150000"/>
              </a:lnSpc>
              <a:buFont typeface="Wingdings" panose="05000000000000000000" pitchFamily="2" charset="2"/>
              <a:buChar char="Ø"/>
            </a:pPr>
            <a:r>
              <a:rPr lang="tr-TR" b="1" dirty="0" smtClean="0"/>
              <a:t>Nitelikli İnsan ve Güçlü Toplum, </a:t>
            </a:r>
          </a:p>
          <a:p>
            <a:pPr marL="285750" indent="-285750" algn="just">
              <a:lnSpc>
                <a:spcPct val="150000"/>
              </a:lnSpc>
              <a:buFont typeface="Wingdings" panose="05000000000000000000" pitchFamily="2" charset="2"/>
              <a:buChar char="Ø"/>
            </a:pPr>
            <a:r>
              <a:rPr lang="tr-TR" dirty="0" smtClean="0"/>
              <a:t>Yaşanabilir Şehirler ve Sürdürülebilir Çevre İle Hukuk Devleti, </a:t>
            </a:r>
          </a:p>
          <a:p>
            <a:pPr marL="285750" indent="-285750" algn="just">
              <a:lnSpc>
                <a:spcPct val="150000"/>
              </a:lnSpc>
              <a:buFont typeface="Wingdings" panose="05000000000000000000" pitchFamily="2" charset="2"/>
              <a:buChar char="Ø"/>
            </a:pPr>
            <a:r>
              <a:rPr lang="tr-TR" dirty="0" smtClean="0"/>
              <a:t>Demokratikleşme ve İyi Yönetişim </a:t>
            </a:r>
          </a:p>
          <a:p>
            <a:pPr algn="just">
              <a:lnSpc>
                <a:spcPct val="150000"/>
              </a:lnSpc>
            </a:pPr>
            <a:r>
              <a:rPr lang="tr-TR" dirty="0" smtClean="0"/>
              <a:t>	Gelişme eksenleri olmak üzere </a:t>
            </a:r>
            <a:r>
              <a:rPr lang="tr-TR" b="1" dirty="0" smtClean="0"/>
              <a:t>beş temel eksenden </a:t>
            </a:r>
            <a:r>
              <a:rPr lang="tr-TR" dirty="0" smtClean="0"/>
              <a:t>oluşmaktadır. </a:t>
            </a:r>
          </a:p>
          <a:p>
            <a:pPr algn="just">
              <a:lnSpc>
                <a:spcPct val="150000"/>
              </a:lnSpc>
            </a:pPr>
            <a:r>
              <a:rPr lang="tr-TR" dirty="0" smtClean="0"/>
              <a:t>Öncelikli sektörlere (İlaç ve Tıbbi Cihaz , Elektronik, Makine-Elektrikli Teçhizat, Otomotiv, Raylı Sistem Araçları)  ilaveten tarım, turizm ve savunma sanayii kalkınma planında öncelikli gelişme alanları olarak belirlenmiştir.</a:t>
            </a:r>
            <a:endParaRPr lang="tr-TR" dirty="0"/>
          </a:p>
        </p:txBody>
      </p:sp>
    </p:spTree>
    <p:extLst>
      <p:ext uri="{BB962C8B-B14F-4D97-AF65-F5344CB8AC3E}">
        <p14:creationId xmlns="" xmlns:p14="http://schemas.microsoft.com/office/powerpoint/2010/main" val="18431566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marL="800100" lvl="1" indent="-342900" algn="just">
              <a:lnSpc>
                <a:spcPct val="150000"/>
              </a:lnSpc>
              <a:buAutoNum type="alphaLcPeriod"/>
            </a:pPr>
            <a:r>
              <a:rPr lang="tr-TR" dirty="0" smtClean="0"/>
              <a:t>Amaç </a:t>
            </a:r>
          </a:p>
          <a:p>
            <a:pPr lvl="1" algn="just">
              <a:lnSpc>
                <a:spcPct val="150000"/>
              </a:lnSpc>
            </a:pPr>
            <a:r>
              <a:rPr lang="tr-TR" dirty="0" smtClean="0"/>
              <a:t>547. Tüm bireylerin kapsayıcı ve nitelikli bir eğitime ve hayat boyu öğrenme imkânlarına erişimi sağlanarak düşünme, algılama ve problem çözme yeteneği gelişmiş, özgüven ve sorumluluk duygusu ile girişimcilik ve yenilikçilik özelliklerine sahip, demokratik değerleri ve milli kültürü özümsemiş, paylaşıma ve iletişime açık, sanat ve estetik duyguları güçlü, teknoloji kullanımına yatkın, üretken ve mutlu birey yetiştirmek temel amaçtır. </a:t>
            </a:r>
          </a:p>
        </p:txBody>
      </p:sp>
    </p:spTree>
    <p:extLst>
      <p:ext uri="{BB962C8B-B14F-4D97-AF65-F5344CB8AC3E}">
        <p14:creationId xmlns="" xmlns:p14="http://schemas.microsoft.com/office/powerpoint/2010/main" val="37762178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b. Politika ve Tedbirler </a:t>
            </a:r>
          </a:p>
          <a:p>
            <a:pPr lvl="1" algn="just">
              <a:lnSpc>
                <a:spcPct val="150000"/>
              </a:lnSpc>
            </a:pPr>
            <a:r>
              <a:rPr lang="tr-TR" dirty="0" smtClean="0"/>
              <a:t>551.8. Ortaöğretim kademesindeki öğrencilerin üniversitelerdeki bilimsel etkinliklere katılımları, üniversitelerin araştırma ve laboratuvar imkânlarından faydalanabilmeleri sağlanacaktır. </a:t>
            </a:r>
          </a:p>
          <a:p>
            <a:pPr lvl="1" algn="just">
              <a:lnSpc>
                <a:spcPct val="150000"/>
              </a:lnSpc>
            </a:pPr>
            <a:r>
              <a:rPr lang="tr-TR" dirty="0" smtClean="0"/>
              <a:t>552.5. Üniversitelerle işbirliği yapılarak zekâ ve yetenek testlerinin niteliği geliştirilecek, zekâ ve yetenek tanılama ve izleme merkezleri oluşturulacaktır.</a:t>
            </a:r>
          </a:p>
        </p:txBody>
      </p:sp>
    </p:spTree>
    <p:extLst>
      <p:ext uri="{BB962C8B-B14F-4D97-AF65-F5344CB8AC3E}">
        <p14:creationId xmlns="" xmlns:p14="http://schemas.microsoft.com/office/powerpoint/2010/main" val="19126142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b. Politika ve Tedbirler </a:t>
            </a:r>
          </a:p>
          <a:p>
            <a:pPr lvl="1" algn="just">
              <a:lnSpc>
                <a:spcPct val="150000"/>
              </a:lnSpc>
            </a:pPr>
            <a:r>
              <a:rPr lang="tr-TR" dirty="0" smtClean="0"/>
              <a:t>553.8. Yatay ve dikey kariyer basamaklarına yönelik lisansüstü düzeyde mesleki uzmanlık ve gelişim programları açılacaktır.</a:t>
            </a:r>
          </a:p>
          <a:p>
            <a:pPr lvl="1" algn="just">
              <a:lnSpc>
                <a:spcPct val="150000"/>
              </a:lnSpc>
            </a:pPr>
            <a:r>
              <a:rPr lang="tr-TR" dirty="0" smtClean="0"/>
              <a:t>559.5. Başta OSB’lerde olmak üzere meslek liseleri ile yükseköğretim kurumları program, yönetim, insan kaynakları, finansman ve fiziki altyapı açısından birbirini destekleyecek şekilde yeniden yapılandırılacaktır.</a:t>
            </a:r>
          </a:p>
        </p:txBody>
      </p:sp>
    </p:spTree>
    <p:extLst>
      <p:ext uri="{BB962C8B-B14F-4D97-AF65-F5344CB8AC3E}">
        <p14:creationId xmlns="" xmlns:p14="http://schemas.microsoft.com/office/powerpoint/2010/main" val="29573435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916832"/>
            <a:ext cx="7743556" cy="3277820"/>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b. Politika ve Tedbirler </a:t>
            </a:r>
          </a:p>
          <a:p>
            <a:pPr lvl="1" algn="just">
              <a:lnSpc>
                <a:spcPct val="150000"/>
              </a:lnSpc>
            </a:pPr>
            <a:r>
              <a:rPr lang="tr-TR" dirty="0" smtClean="0"/>
              <a:t>559.7. Mesleki ve teknik eğitimde kariyer rehberliği etkinleştirilecek; mesleki ve teknik eğitim liseleri ile meslek yüksekokullarının toplumdaki algısını güçlendirecek tanıtım faaliyetleri yürütülecektir.</a:t>
            </a:r>
          </a:p>
        </p:txBody>
      </p:sp>
    </p:spTree>
    <p:extLst>
      <p:ext uri="{BB962C8B-B14F-4D97-AF65-F5344CB8AC3E}">
        <p14:creationId xmlns="" xmlns:p14="http://schemas.microsoft.com/office/powerpoint/2010/main" val="34882339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560. Yükseköğretimde çeşitliliğinin artırılması sağlanacaktır. </a:t>
            </a:r>
          </a:p>
          <a:p>
            <a:pPr lvl="1" algn="just">
              <a:lnSpc>
                <a:spcPct val="150000"/>
              </a:lnSpc>
            </a:pPr>
            <a:r>
              <a:rPr lang="tr-TR" dirty="0" smtClean="0"/>
              <a:t>560.1. Bölgesel Kalkınma Odaklı Misyon Farklılaşması ve İhtisaslaşma Projesinin kapsamı genişletilecektir. </a:t>
            </a:r>
          </a:p>
          <a:p>
            <a:pPr lvl="1" algn="just">
              <a:lnSpc>
                <a:spcPct val="150000"/>
              </a:lnSpc>
            </a:pPr>
            <a:r>
              <a:rPr lang="tr-TR" dirty="0" smtClean="0"/>
              <a:t>560.2. Japonya örneği incelenerek sadece kadın öğrencilerin kabul edildiği kadın üniversiteleri kurulacaktır. </a:t>
            </a:r>
          </a:p>
          <a:p>
            <a:pPr lvl="1" algn="just">
              <a:lnSpc>
                <a:spcPct val="150000"/>
              </a:lnSpc>
            </a:pPr>
            <a:r>
              <a:rPr lang="tr-TR" dirty="0" smtClean="0"/>
              <a:t>561. Yükseköğretim sistemi küresel rekabet gücü olan, kalite odaklı ve dinamik bir yapıya kavuşturulacak; yükseköğretim kurumlarının niteliklerinin artırılmasına yönelik uygulamalara devam edilecektir. </a:t>
            </a:r>
          </a:p>
        </p:txBody>
      </p:sp>
    </p:spTree>
    <p:extLst>
      <p:ext uri="{BB962C8B-B14F-4D97-AF65-F5344CB8AC3E}">
        <p14:creationId xmlns="" xmlns:p14="http://schemas.microsoft.com/office/powerpoint/2010/main" val="14942117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561.1. Dünya akademik başarı sıralamalarında 2023 yılı itibarıyla en az 2 üniversitemizin ilk 100’e ve en az 5 üniversitemizin de ilk 500’e girmesi sağlanacaktır. </a:t>
            </a:r>
          </a:p>
          <a:p>
            <a:pPr lvl="1" algn="just">
              <a:lnSpc>
                <a:spcPct val="150000"/>
              </a:lnSpc>
            </a:pPr>
            <a:r>
              <a:rPr lang="tr-TR" dirty="0" smtClean="0"/>
              <a:t>561.2. Öncelikli sektörler başta olmak üzere plan döneminde doktora mezun sayısı yıllık ortalama 15 bine çıkarılacaktır. </a:t>
            </a:r>
          </a:p>
          <a:p>
            <a:pPr lvl="1" algn="just">
              <a:lnSpc>
                <a:spcPct val="150000"/>
              </a:lnSpc>
            </a:pPr>
            <a:r>
              <a:rPr lang="tr-TR" dirty="0" smtClean="0"/>
              <a:t>561.3. Üniversitelerin dijital çağa ayak uydurması ve bilgiye ulaşımda açık erişim ve açık bilim uygulamalarının hayata geçirilmesi amacıyla açık erişim altyapıları ile uyumu sağlanacaktır. </a:t>
            </a:r>
          </a:p>
        </p:txBody>
      </p:sp>
    </p:spTree>
    <p:extLst>
      <p:ext uri="{BB962C8B-B14F-4D97-AF65-F5344CB8AC3E}">
        <p14:creationId xmlns="" xmlns:p14="http://schemas.microsoft.com/office/powerpoint/2010/main" val="20849852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561.4. Akademik personellerin atama ve yükselme kriterleri alt sınırı merkezi olarak yükseltilecektir. </a:t>
            </a:r>
          </a:p>
          <a:p>
            <a:pPr lvl="1" algn="just">
              <a:lnSpc>
                <a:spcPct val="150000"/>
              </a:lnSpc>
            </a:pPr>
            <a:r>
              <a:rPr lang="tr-TR" dirty="0" smtClean="0"/>
              <a:t>561.5. Yükseköğretim kurumlarının kontenjanları, </a:t>
            </a:r>
            <a:r>
              <a:rPr lang="tr-TR" dirty="0" err="1" smtClean="0"/>
              <a:t>sektörel</a:t>
            </a:r>
            <a:r>
              <a:rPr lang="tr-TR" dirty="0" smtClean="0"/>
              <a:t> ve bölgesel beceri ihtiyaçları, üniversitelerin kapasiteleri, arz-talep dengesi ve mevcuttaki programların asgari doluluk oranları dikkate alınarak belirlenecek; eğitim-istihdam bağlantısı güçlendirilecektir. </a:t>
            </a:r>
          </a:p>
        </p:txBody>
      </p:sp>
    </p:spTree>
    <p:extLst>
      <p:ext uri="{BB962C8B-B14F-4D97-AF65-F5344CB8AC3E}">
        <p14:creationId xmlns="" xmlns:p14="http://schemas.microsoft.com/office/powerpoint/2010/main" val="22852602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561.6. Mezuniyet sonrasında doğrudan meslek icra yetkisi veren yükseköğretim programlarında asgari başarı puanı şartı uygulaması genişletilecektir. </a:t>
            </a:r>
          </a:p>
          <a:p>
            <a:pPr lvl="1" algn="just">
              <a:lnSpc>
                <a:spcPct val="150000"/>
              </a:lnSpc>
            </a:pPr>
            <a:r>
              <a:rPr lang="tr-TR" dirty="0" smtClean="0"/>
              <a:t>561.7. Mezunların kariyer süreçlerinin takibi ve mezun-üniversite işbirliğinin güçlendirilmesi için mezun izleme sistemi kurulacaktır. </a:t>
            </a:r>
          </a:p>
          <a:p>
            <a:pPr lvl="1" algn="just">
              <a:lnSpc>
                <a:spcPct val="150000"/>
              </a:lnSpc>
            </a:pPr>
            <a:r>
              <a:rPr lang="tr-TR" dirty="0" smtClean="0"/>
              <a:t>561.8. Yükseköğretim kurumlarının eğitim, araştırma ve yenilik çıktılarına ilişkin verileri düzenli olarak takip edilecek ve raporlanacaktır. </a:t>
            </a:r>
          </a:p>
          <a:p>
            <a:pPr lvl="1" algn="just">
              <a:lnSpc>
                <a:spcPct val="150000"/>
              </a:lnSpc>
            </a:pPr>
            <a:endParaRPr lang="tr-TR" dirty="0" smtClean="0"/>
          </a:p>
        </p:txBody>
      </p:sp>
    </p:spTree>
    <p:extLst>
      <p:ext uri="{BB962C8B-B14F-4D97-AF65-F5344CB8AC3E}">
        <p14:creationId xmlns="" xmlns:p14="http://schemas.microsoft.com/office/powerpoint/2010/main" val="2996875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562. Vakıf Yükseköğretim Kurumlarının eğitim ve öğretim süreçleri, akademik ve idari yapılanmaları, denetleme ve mali hususlarına yönelik düzenlemeler yapılacaktır. </a:t>
            </a:r>
          </a:p>
          <a:p>
            <a:pPr lvl="1" algn="just">
              <a:lnSpc>
                <a:spcPct val="150000"/>
              </a:lnSpc>
            </a:pPr>
            <a:r>
              <a:rPr lang="tr-TR" dirty="0" smtClean="0"/>
              <a:t>562.1. Özel üniversite mevzuatı hazırlanacaktır. </a:t>
            </a:r>
          </a:p>
          <a:p>
            <a:pPr lvl="1" algn="just">
              <a:lnSpc>
                <a:spcPct val="150000"/>
              </a:lnSpc>
            </a:pPr>
            <a:r>
              <a:rPr lang="tr-TR" dirty="0" smtClean="0"/>
              <a:t>562.2. Vakıf yükseköğretim kurumlarının akademik personelinin mali ve sosyal haklarının asgari düzeyinin devlet üniversitelerindeki eşdeğer kadrodaki personelle aynı seviyeye getirilmesi için düzenleme yapılacaktır. </a:t>
            </a:r>
          </a:p>
        </p:txBody>
      </p:sp>
    </p:spTree>
    <p:extLst>
      <p:ext uri="{BB962C8B-B14F-4D97-AF65-F5344CB8AC3E}">
        <p14:creationId xmlns="" xmlns:p14="http://schemas.microsoft.com/office/powerpoint/2010/main" val="2641165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5355312"/>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562.3. Vakıf yükseköğretim kurumlarında araştırma görevlisi sayısının artırılması için gerekli düzenlemeler yapılacaktır. </a:t>
            </a:r>
          </a:p>
          <a:p>
            <a:pPr lvl="1" algn="just">
              <a:lnSpc>
                <a:spcPct val="150000"/>
              </a:lnSpc>
            </a:pPr>
            <a:r>
              <a:rPr lang="tr-TR" dirty="0" smtClean="0"/>
              <a:t>563. Ülkemizin yükseköğretim alanında </a:t>
            </a:r>
            <a:r>
              <a:rPr lang="tr-TR" dirty="0" err="1" smtClean="0"/>
              <a:t>uluslararasılaşma</a:t>
            </a:r>
            <a:r>
              <a:rPr lang="tr-TR" dirty="0" smtClean="0"/>
              <a:t> düzeyi artırılacaktır. </a:t>
            </a:r>
          </a:p>
          <a:p>
            <a:pPr lvl="1" algn="just">
              <a:lnSpc>
                <a:spcPct val="150000"/>
              </a:lnSpc>
            </a:pPr>
            <a:r>
              <a:rPr lang="tr-TR" dirty="0" smtClean="0"/>
              <a:t>563.1. Etkili tanıtım çalışmalarıyla yükseköğretim sistemine uluslararası erişim kolaylaştırılacaktır. </a:t>
            </a:r>
          </a:p>
          <a:p>
            <a:pPr lvl="1" algn="just">
              <a:lnSpc>
                <a:spcPct val="150000"/>
              </a:lnSpc>
            </a:pPr>
            <a:r>
              <a:rPr lang="tr-TR" dirty="0" smtClean="0"/>
              <a:t>563.2. Yükseköğretim sistemindeki nitelikli uluslararası öğrenci sayısı artırılacaktır. </a:t>
            </a:r>
          </a:p>
          <a:p>
            <a:pPr lvl="1" algn="just">
              <a:lnSpc>
                <a:spcPct val="150000"/>
              </a:lnSpc>
            </a:pPr>
            <a:endParaRPr lang="tr-TR" dirty="0" smtClean="0"/>
          </a:p>
        </p:txBody>
      </p:sp>
    </p:spTree>
    <p:extLst>
      <p:ext uri="{BB962C8B-B14F-4D97-AF65-F5344CB8AC3E}">
        <p14:creationId xmlns="" xmlns:p14="http://schemas.microsoft.com/office/powerpoint/2010/main" val="3160581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416824" cy="4662815"/>
          </a:xfrm>
          <a:prstGeom prst="rect">
            <a:avLst/>
          </a:prstGeom>
        </p:spPr>
        <p:txBody>
          <a:bodyPr wrap="square">
            <a:spAutoFit/>
          </a:bodyPr>
          <a:lstStyle/>
          <a:p>
            <a:pPr algn="just">
              <a:lnSpc>
                <a:spcPct val="150000"/>
              </a:lnSpc>
            </a:pPr>
            <a:r>
              <a:rPr lang="tr-TR" dirty="0" smtClean="0"/>
              <a:t>10. </a:t>
            </a:r>
          </a:p>
          <a:p>
            <a:pPr marL="285750" indent="-285750" algn="just">
              <a:lnSpc>
                <a:spcPct val="150000"/>
              </a:lnSpc>
              <a:buFont typeface="Wingdings" panose="05000000000000000000" pitchFamily="2" charset="2"/>
              <a:buChar char="Ø"/>
            </a:pPr>
            <a:r>
              <a:rPr lang="tr-TR" dirty="0" smtClean="0"/>
              <a:t>Kalkınma Planı, stratejik planların hazırlanmasında tüm kurumlara, önceliklerini belirlemede yön verecek bir politika seti sunmaktadır. </a:t>
            </a:r>
          </a:p>
          <a:p>
            <a:pPr marL="285750" indent="-285750" algn="just">
              <a:lnSpc>
                <a:spcPct val="150000"/>
              </a:lnSpc>
              <a:buFont typeface="Wingdings" panose="05000000000000000000" pitchFamily="2" charset="2"/>
              <a:buChar char="Ø"/>
            </a:pPr>
            <a:r>
              <a:rPr lang="tr-TR" dirty="0" smtClean="0"/>
              <a:t>Planda öngörülen politika ve tedbirlerin etkin bir biçimde hayata geçirilmesini </a:t>
            </a:r>
            <a:r>
              <a:rPr lang="tr-TR" dirty="0" err="1" smtClean="0"/>
              <a:t>teminen</a:t>
            </a:r>
            <a:r>
              <a:rPr lang="tr-TR" dirty="0" smtClean="0"/>
              <a:t> Cumhurbaşkanlığı Programı, orta vadeli programlar (OVP), Cumhurbaşkanlığı yıllık programları, bölgesel gelişme ve sektör stratejileri, kurumsal stratejik planlar Kalkınma Planı esas alınarak hazırlanacaktır. </a:t>
            </a:r>
          </a:p>
          <a:p>
            <a:pPr marL="285750" indent="-285750" algn="just">
              <a:lnSpc>
                <a:spcPct val="150000"/>
              </a:lnSpc>
              <a:buFont typeface="Wingdings" panose="05000000000000000000" pitchFamily="2" charset="2"/>
              <a:buChar char="Ø"/>
            </a:pPr>
            <a:r>
              <a:rPr lang="tr-TR" b="1" dirty="0" smtClean="0"/>
              <a:t>Kamu kuruluşları politikalarını, yatırım ve cari harcamalarını, kurumsal ve hukuki düzenlemelerini </a:t>
            </a:r>
            <a:r>
              <a:rPr lang="tr-TR" dirty="0" smtClean="0"/>
              <a:t>planda öngörülen hedef ve kaynaklara göre ortaya koyacaklardır.</a:t>
            </a:r>
            <a:endParaRPr lang="tr-TR" dirty="0"/>
          </a:p>
        </p:txBody>
      </p:sp>
    </p:spTree>
    <p:extLst>
      <p:ext uri="{BB962C8B-B14F-4D97-AF65-F5344CB8AC3E}">
        <p14:creationId xmlns="" xmlns:p14="http://schemas.microsoft.com/office/powerpoint/2010/main" val="15353534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 Eğitim </a:t>
            </a:r>
          </a:p>
          <a:p>
            <a:pPr lvl="1" algn="just">
              <a:lnSpc>
                <a:spcPct val="150000"/>
              </a:lnSpc>
            </a:pPr>
            <a:r>
              <a:rPr lang="tr-TR" dirty="0" smtClean="0"/>
              <a:t>563.3. Nitelikli yabancı uyruklu akademisyenlerin toplam istihdamı oranı içindeki payı artırılacaktır. </a:t>
            </a:r>
          </a:p>
          <a:p>
            <a:pPr lvl="1" algn="just">
              <a:lnSpc>
                <a:spcPct val="150000"/>
              </a:lnSpc>
            </a:pPr>
            <a:r>
              <a:rPr lang="tr-TR" dirty="0" smtClean="0"/>
              <a:t>563.4. Yabancı dilde eğitim veren programların sayısı artırılacak, yükseköğretim kurumlarının uluslararası öğrencilere yönelik barınma imkânları geliştirilecek ve </a:t>
            </a:r>
            <a:r>
              <a:rPr lang="tr-TR" dirty="0" err="1" smtClean="0"/>
              <a:t>uluslararasılaşmada</a:t>
            </a:r>
            <a:r>
              <a:rPr lang="tr-TR" dirty="0" smtClean="0"/>
              <a:t> kurumsal kapasite artırılacaktır.</a:t>
            </a:r>
          </a:p>
        </p:txBody>
      </p:sp>
    </p:spTree>
    <p:extLst>
      <p:ext uri="{BB962C8B-B14F-4D97-AF65-F5344CB8AC3E}">
        <p14:creationId xmlns="" xmlns:p14="http://schemas.microsoft.com/office/powerpoint/2010/main" val="345867162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2.3.2. İstihdam ve Çalışma Hayatı</a:t>
            </a:r>
          </a:p>
          <a:p>
            <a:pPr lvl="1" algn="just">
              <a:lnSpc>
                <a:spcPct val="150000"/>
              </a:lnSpc>
            </a:pPr>
            <a:r>
              <a:rPr lang="tr-TR" dirty="0" smtClean="0"/>
              <a:t>571.1. Üniversite öğrencilerinin işgücü piyasasına geçişlerinin sağlanmasını </a:t>
            </a:r>
            <a:r>
              <a:rPr lang="tr-TR" dirty="0" err="1" smtClean="0"/>
              <a:t>teminen</a:t>
            </a:r>
            <a:r>
              <a:rPr lang="tr-TR" dirty="0" smtClean="0"/>
              <a:t> başta ortak projeler olmak üzere üniversite-özel sektör işbirliklerinin yürütülmesi geliştirilecektir.</a:t>
            </a:r>
          </a:p>
          <a:p>
            <a:pPr lvl="1" algn="just">
              <a:lnSpc>
                <a:spcPct val="150000"/>
              </a:lnSpc>
            </a:pPr>
            <a:r>
              <a:rPr lang="tr-TR" dirty="0" smtClean="0"/>
              <a:t>576.2. İş sağlığı ve güvenliği kültürünün geliştirilmesi ve yaygınlaştırılmasına yönelik ilgili kamu kurumları, üniversiteler, sendikalar ve STK’lar ile eğitim, seminer ve bilgilendirici faaliyetler düzenlenecektir</a:t>
            </a:r>
          </a:p>
        </p:txBody>
      </p:sp>
    </p:spTree>
    <p:extLst>
      <p:ext uri="{BB962C8B-B14F-4D97-AF65-F5344CB8AC3E}">
        <p14:creationId xmlns="" xmlns:p14="http://schemas.microsoft.com/office/powerpoint/2010/main" val="16578736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2.3.3. Sağlık</a:t>
            </a:r>
          </a:p>
          <a:p>
            <a:pPr lvl="1" algn="just">
              <a:lnSpc>
                <a:spcPct val="150000"/>
              </a:lnSpc>
            </a:pPr>
            <a:r>
              <a:rPr lang="tr-TR" dirty="0" smtClean="0"/>
              <a:t>590.2. Kamu kurum ve kuruluşlarıyla SGK arasında yapılan </a:t>
            </a:r>
            <a:r>
              <a:rPr lang="tr-TR" b="1" dirty="0" smtClean="0"/>
              <a:t>global bütçe </a:t>
            </a:r>
            <a:r>
              <a:rPr lang="tr-TR" dirty="0" smtClean="0"/>
              <a:t>anlaşmalarının hazırlık ve uygulama süreçlerinde hizmet, fiyat ve maliyet etkinlik analizlerinin yapılmasını sağlayacak sistem ve süreçler oluşturulacaktır.</a:t>
            </a:r>
          </a:p>
          <a:p>
            <a:pPr lvl="1" algn="just">
              <a:lnSpc>
                <a:spcPct val="150000"/>
              </a:lnSpc>
            </a:pPr>
            <a:r>
              <a:rPr lang="tr-TR" dirty="0" smtClean="0"/>
              <a:t>590.4. Üniversite hastanelerinin hastane işletmeciliği ayrıştırılarak, eğitim ve öğretim hizmetlerinin etkin bir şekilde sunumuna imkân verecek şekilde yönetim, hizmet sunumu ve finansman yapısı itibarıyla sürdürülebilir bir yapıya kavuşturulacaktır.</a:t>
            </a:r>
          </a:p>
        </p:txBody>
      </p:sp>
    </p:spTree>
    <p:extLst>
      <p:ext uri="{BB962C8B-B14F-4D97-AF65-F5344CB8AC3E}">
        <p14:creationId xmlns="" xmlns:p14="http://schemas.microsoft.com/office/powerpoint/2010/main" val="36533388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244682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2.3.5. Kadın</a:t>
            </a:r>
          </a:p>
          <a:p>
            <a:pPr lvl="1" algn="just">
              <a:lnSpc>
                <a:spcPct val="150000"/>
              </a:lnSpc>
            </a:pPr>
            <a:r>
              <a:rPr lang="tr-TR" dirty="0" smtClean="0"/>
              <a:t>604.4. Üniversitelerin lisans ve lisansüstü programlarında medyada kadın temsili vb. konularına yer verilecektir.</a:t>
            </a:r>
          </a:p>
        </p:txBody>
      </p:sp>
    </p:spTree>
    <p:extLst>
      <p:ext uri="{BB962C8B-B14F-4D97-AF65-F5344CB8AC3E}">
        <p14:creationId xmlns="" xmlns:p14="http://schemas.microsoft.com/office/powerpoint/2010/main" val="1003863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524315"/>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2.3.9. Kültür ve Sanat</a:t>
            </a:r>
          </a:p>
          <a:p>
            <a:pPr lvl="1" algn="just">
              <a:lnSpc>
                <a:spcPct val="150000"/>
              </a:lnSpc>
            </a:pPr>
            <a:r>
              <a:rPr lang="tr-TR" dirty="0" smtClean="0"/>
              <a:t>630.1. Üniversitelerde Ulusal Restorasyon Mükemmeliyet Merkezi kurulacaktır</a:t>
            </a:r>
          </a:p>
          <a:p>
            <a:pPr lvl="1" algn="just">
              <a:lnSpc>
                <a:spcPct val="150000"/>
              </a:lnSpc>
            </a:pPr>
            <a:r>
              <a:rPr lang="tr-TR" dirty="0" smtClean="0"/>
              <a:t>641. Kültür sanat kurumlarının daha etkin yönetimi ve uzmanlık alanlarının genişletilmesi için nitelikli kültür-sanat profesyonelleri yetiştirilecek, yükseköğretimde kültür yönetimi bölümleri yaygınlaştırılacaktır. </a:t>
            </a:r>
          </a:p>
          <a:p>
            <a:pPr lvl="1" algn="just">
              <a:lnSpc>
                <a:spcPct val="150000"/>
              </a:lnSpc>
            </a:pPr>
            <a:r>
              <a:rPr lang="tr-TR" dirty="0" smtClean="0"/>
              <a:t>641.1. Kültür yönetimi bölümlerinin akademide yaygınlaştırılması ve mevcuttakilerin verimliliğinin artırılması sağlanacaktır.</a:t>
            </a:r>
          </a:p>
        </p:txBody>
      </p:sp>
    </p:spTree>
    <p:extLst>
      <p:ext uri="{BB962C8B-B14F-4D97-AF65-F5344CB8AC3E}">
        <p14:creationId xmlns="" xmlns:p14="http://schemas.microsoft.com/office/powerpoint/2010/main" val="385486199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2862322"/>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2.3. NİTELİKLİ İNSAN, GÜÇLÜ TOPLUM</a:t>
            </a:r>
          </a:p>
          <a:p>
            <a:pPr algn="just">
              <a:lnSpc>
                <a:spcPct val="150000"/>
              </a:lnSpc>
            </a:pPr>
            <a:r>
              <a:rPr lang="tr-TR" dirty="0" smtClean="0"/>
              <a:t>2.3.10. Spor</a:t>
            </a:r>
          </a:p>
          <a:p>
            <a:pPr lvl="1" algn="just">
              <a:lnSpc>
                <a:spcPct val="150000"/>
              </a:lnSpc>
            </a:pPr>
            <a:r>
              <a:rPr lang="tr-TR" dirty="0" smtClean="0"/>
              <a:t>652.1. Milli sporcuların ortaöğretim ve yükseköğretim kademesine geçişlerini kolaylaştırıcı düzenlemeler yapılacaktır.</a:t>
            </a:r>
          </a:p>
          <a:p>
            <a:pPr lvl="1" algn="just">
              <a:lnSpc>
                <a:spcPct val="150000"/>
              </a:lnSpc>
            </a:pPr>
            <a:endParaRPr lang="tr-TR" dirty="0" smtClean="0"/>
          </a:p>
        </p:txBody>
      </p:sp>
    </p:spTree>
    <p:extLst>
      <p:ext uri="{BB962C8B-B14F-4D97-AF65-F5344CB8AC3E}">
        <p14:creationId xmlns="" xmlns:p14="http://schemas.microsoft.com/office/powerpoint/2010/main" val="52986328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2.5. HUKUK DEVLETİ, DEMOKRATİKLEŞME VE İYİ YÖNETİŞİM </a:t>
            </a:r>
          </a:p>
          <a:p>
            <a:pPr algn="just">
              <a:lnSpc>
                <a:spcPct val="150000"/>
              </a:lnSpc>
            </a:pPr>
            <a:r>
              <a:rPr lang="tr-TR" dirty="0" smtClean="0"/>
              <a:t>2.5.1.3. Sivil Toplum</a:t>
            </a:r>
          </a:p>
          <a:p>
            <a:pPr algn="just">
              <a:lnSpc>
                <a:spcPct val="150000"/>
              </a:lnSpc>
            </a:pPr>
            <a:endParaRPr lang="tr-TR" dirty="0" smtClean="0"/>
          </a:p>
          <a:p>
            <a:pPr lvl="1" algn="just">
              <a:lnSpc>
                <a:spcPct val="150000"/>
              </a:lnSpc>
            </a:pPr>
            <a:r>
              <a:rPr lang="tr-TR" dirty="0" smtClean="0"/>
              <a:t>779.4. Üniversite öğrencilerinin gönüllülük ve STK faaliyetlerine katılımı ile STK’larda staj imkânlarının kolaylaştırılması teşvik edilecektir. </a:t>
            </a:r>
          </a:p>
          <a:p>
            <a:pPr lvl="1" algn="just">
              <a:lnSpc>
                <a:spcPct val="150000"/>
              </a:lnSpc>
            </a:pPr>
            <a:r>
              <a:rPr lang="tr-TR" dirty="0" smtClean="0"/>
              <a:t>779.5. Üniversitelerde sivil toplum merkezlerinin yaygınlaştırılması ve sivil toplum sertifika ve yüksek lisans programlarının açılması için çalışma yapılacaktır.</a:t>
            </a:r>
          </a:p>
        </p:txBody>
      </p:sp>
    </p:spTree>
    <p:extLst>
      <p:ext uri="{BB962C8B-B14F-4D97-AF65-F5344CB8AC3E}">
        <p14:creationId xmlns="" xmlns:p14="http://schemas.microsoft.com/office/powerpoint/2010/main" val="26542327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939814"/>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2.5. HUKUK DEVLETİ, DEMOKRATİKLEŞME VE İYİ YÖNETİŞİM </a:t>
            </a:r>
          </a:p>
          <a:p>
            <a:pPr algn="just">
              <a:lnSpc>
                <a:spcPct val="150000"/>
              </a:lnSpc>
            </a:pPr>
            <a:r>
              <a:rPr lang="tr-TR" dirty="0" smtClean="0"/>
              <a:t>2.5.2. İyi Yönetişim.</a:t>
            </a:r>
          </a:p>
          <a:p>
            <a:pPr algn="just">
              <a:lnSpc>
                <a:spcPct val="150000"/>
              </a:lnSpc>
            </a:pPr>
            <a:r>
              <a:rPr lang="tr-TR" dirty="0" smtClean="0"/>
              <a:t>2.5.2.6.2. Bölgesel İşbirlikleri</a:t>
            </a:r>
          </a:p>
          <a:p>
            <a:pPr lvl="1" algn="just">
              <a:lnSpc>
                <a:spcPct val="150000"/>
              </a:lnSpc>
            </a:pPr>
            <a:r>
              <a:rPr lang="tr-TR" dirty="0" smtClean="0"/>
              <a:t>830.1. Üniversiteler bünyesinde İslam dünyasına dönük araştırma merkezleri kurulacaktır</a:t>
            </a:r>
          </a:p>
          <a:p>
            <a:pPr algn="just">
              <a:lnSpc>
                <a:spcPct val="150000"/>
              </a:lnSpc>
            </a:pPr>
            <a:r>
              <a:rPr lang="tr-TR" dirty="0" smtClean="0"/>
              <a:t>2.5.2.6.3. Türkiye’nin Küresel Kalkınma Gündemine Katkısının ve Görünürlüğünün Artırılması </a:t>
            </a:r>
          </a:p>
          <a:p>
            <a:pPr lvl="1" algn="just">
              <a:lnSpc>
                <a:spcPct val="150000"/>
              </a:lnSpc>
            </a:pPr>
            <a:r>
              <a:rPr lang="tr-TR" dirty="0" smtClean="0"/>
              <a:t>838. Türk yükseköğretiminin uluslararası kalkınma işbirliğimizin güçlü olduğu ülkeler açısından çekim merkezi haline getirilmesi için orta ve uzun vadeli stratejiler oluşturulacaktır.</a:t>
            </a:r>
          </a:p>
        </p:txBody>
      </p:sp>
    </p:spTree>
    <p:extLst>
      <p:ext uri="{BB962C8B-B14F-4D97-AF65-F5344CB8AC3E}">
        <p14:creationId xmlns="" xmlns:p14="http://schemas.microsoft.com/office/powerpoint/2010/main" val="696312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829833"/>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268760"/>
            <a:ext cx="6519420"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6" name="Dikdörtgen 5"/>
          <p:cNvSpPr/>
          <p:nvPr/>
        </p:nvSpPr>
        <p:spPr>
          <a:xfrm>
            <a:off x="1292940" y="1749184"/>
            <a:ext cx="7743556" cy="4108817"/>
          </a:xfrm>
          <a:prstGeom prst="rect">
            <a:avLst/>
          </a:prstGeom>
        </p:spPr>
        <p:txBody>
          <a:bodyPr wrap="square">
            <a:spAutoFit/>
          </a:bodyPr>
          <a:lstStyle/>
          <a:p>
            <a:pPr algn="just"/>
            <a:r>
              <a:rPr lang="tr-TR" dirty="0" smtClean="0"/>
              <a:t>İKİNCİ BÖLÜM </a:t>
            </a:r>
          </a:p>
          <a:p>
            <a:pPr algn="just">
              <a:lnSpc>
                <a:spcPct val="150000"/>
              </a:lnSpc>
            </a:pPr>
            <a:r>
              <a:rPr lang="tr-TR" dirty="0" smtClean="0"/>
              <a:t>2. PLANIN HEDEFLERİ VE POLİTİKALARI </a:t>
            </a:r>
          </a:p>
          <a:p>
            <a:pPr algn="just">
              <a:lnSpc>
                <a:spcPct val="150000"/>
              </a:lnSpc>
            </a:pPr>
            <a:r>
              <a:rPr lang="tr-TR" dirty="0" smtClean="0"/>
              <a:t>2.5. HUKUK DEVLETİ, DEMOKRATİKLEŞME VE İYİ YÖNETİŞİM </a:t>
            </a:r>
          </a:p>
          <a:p>
            <a:pPr algn="just">
              <a:lnSpc>
                <a:spcPct val="150000"/>
              </a:lnSpc>
            </a:pPr>
            <a:r>
              <a:rPr lang="tr-TR" dirty="0" smtClean="0"/>
              <a:t>2.5.2. İyi Yönetişim.</a:t>
            </a:r>
          </a:p>
          <a:p>
            <a:pPr algn="just">
              <a:lnSpc>
                <a:spcPct val="150000"/>
              </a:lnSpc>
            </a:pPr>
            <a:r>
              <a:rPr lang="tr-TR" dirty="0" smtClean="0"/>
              <a:t>2.5.2.6.3. Türkiye’nin Küresel Kalkınma Gündemine Katkısının ve Görünürlüğünün Artırılması </a:t>
            </a:r>
          </a:p>
          <a:p>
            <a:pPr lvl="1" algn="just">
              <a:lnSpc>
                <a:spcPct val="150000"/>
              </a:lnSpc>
            </a:pPr>
            <a:r>
              <a:rPr lang="tr-TR" dirty="0" smtClean="0"/>
              <a:t>839.3. Uluslararası kamuoyu üzerinde etkili olan ve Türkiye ile ilgili çalışmalar yapan kurum ve kuruluşlar, </a:t>
            </a:r>
            <a:r>
              <a:rPr lang="tr-TR" b="1" dirty="0" smtClean="0"/>
              <a:t>üniversiteler, </a:t>
            </a:r>
            <a:r>
              <a:rPr lang="tr-TR" dirty="0" smtClean="0"/>
              <a:t>STK’lar ve kişiler ile uluslararası işbirlikleri geliştirilecek, bu kapsamda Türkiye’nin tanıtımına yönelik araştırmalar ve projeler gerçekleştirilecektir.</a:t>
            </a:r>
          </a:p>
        </p:txBody>
      </p:sp>
    </p:spTree>
    <p:extLst>
      <p:ext uri="{BB962C8B-B14F-4D97-AF65-F5344CB8AC3E}">
        <p14:creationId xmlns="" xmlns:p14="http://schemas.microsoft.com/office/powerpoint/2010/main" val="288989700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pPr algn="l"/>
            <a:r>
              <a:rPr lang="tr-TR" dirty="0" smtClean="0"/>
              <a:t>Teşekkürler</a:t>
            </a:r>
            <a:br>
              <a:rPr lang="tr-TR" dirty="0" smtClean="0"/>
            </a:br>
            <a:endParaRPr lang="tr-TR" dirty="0"/>
          </a:p>
        </p:txBody>
      </p:sp>
      <p:sp>
        <p:nvSpPr>
          <p:cNvPr id="5" name="Alt Başlık 4"/>
          <p:cNvSpPr>
            <a:spLocks noGrp="1"/>
          </p:cNvSpPr>
          <p:nvPr>
            <p:ph type="subTitle" idx="1"/>
          </p:nvPr>
        </p:nvSpPr>
        <p:spPr/>
        <p:txBody>
          <a:bodyPr/>
          <a:lstStyle/>
          <a:p>
            <a:endParaRPr lang="tr-TR" dirty="0"/>
          </a:p>
        </p:txBody>
      </p:sp>
    </p:spTree>
    <p:extLst>
      <p:ext uri="{BB962C8B-B14F-4D97-AF65-F5344CB8AC3E}">
        <p14:creationId xmlns="" xmlns:p14="http://schemas.microsoft.com/office/powerpoint/2010/main" val="3585288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416824" cy="2169825"/>
          </a:xfrm>
          <a:prstGeom prst="rect">
            <a:avLst/>
          </a:prstGeom>
        </p:spPr>
        <p:txBody>
          <a:bodyPr wrap="square">
            <a:spAutoFit/>
          </a:bodyPr>
          <a:lstStyle/>
          <a:p>
            <a:pPr algn="just">
              <a:lnSpc>
                <a:spcPct val="150000"/>
              </a:lnSpc>
            </a:pPr>
            <a:r>
              <a:rPr lang="tr-TR" dirty="0" smtClean="0"/>
              <a:t>11. On Birinci Kalkınma Planının idarelerce etkin bir şekilde uygulanması sağlamak üzere Kalkınma Planındaki gelişmelerin izlenmesi ve değerlendirilmesi </a:t>
            </a:r>
            <a:r>
              <a:rPr lang="tr-TR" b="1" dirty="0" smtClean="0"/>
              <a:t>Hazine ve Maliye Bakanlığı ile Strateji ve Bütçe Başkanlığı </a:t>
            </a:r>
            <a:r>
              <a:rPr lang="tr-TR" dirty="0" smtClean="0"/>
              <a:t>koordinasyonunda etkin bir izleme ve değerlendirme mekanizması aracılığıyla gerçekleştirilecek ve her yıl bir rapor şeklinde Cumhurbaşkanına sunulacaktır.</a:t>
            </a:r>
            <a:endParaRPr lang="tr-TR" dirty="0"/>
          </a:p>
        </p:txBody>
      </p:sp>
    </p:spTree>
    <p:extLst>
      <p:ext uri="{BB962C8B-B14F-4D97-AF65-F5344CB8AC3E}">
        <p14:creationId xmlns="" xmlns:p14="http://schemas.microsoft.com/office/powerpoint/2010/main" val="341368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416824" cy="2169825"/>
          </a:xfrm>
          <a:prstGeom prst="rect">
            <a:avLst/>
          </a:prstGeom>
        </p:spPr>
        <p:txBody>
          <a:bodyPr wrap="square">
            <a:spAutoFit/>
          </a:bodyPr>
          <a:lstStyle/>
          <a:p>
            <a:pPr algn="just">
              <a:lnSpc>
                <a:spcPct val="150000"/>
              </a:lnSpc>
            </a:pPr>
            <a:r>
              <a:rPr lang="tr-TR" dirty="0" smtClean="0"/>
              <a:t>12</a:t>
            </a:r>
          </a:p>
          <a:p>
            <a:pPr marL="285750" indent="-285750" algn="just">
              <a:lnSpc>
                <a:spcPct val="150000"/>
              </a:lnSpc>
              <a:buFont typeface="Wingdings" panose="05000000000000000000" pitchFamily="2" charset="2"/>
              <a:buChar char="Ø"/>
            </a:pPr>
            <a:r>
              <a:rPr lang="tr-TR" dirty="0" smtClean="0"/>
              <a:t>Kamu kuruluşları Planın amaç, hedef, ilke ve politikaları çerçevesinde kendi görev alanlarına ilişkin alt politikaların ve tedbirlerin geliştirilmesinden sorumlu olacaktır. </a:t>
            </a:r>
            <a:r>
              <a:rPr lang="tr-TR" b="1" dirty="0" smtClean="0"/>
              <a:t>Bütçe ve harcama süreçlerinde </a:t>
            </a:r>
            <a:r>
              <a:rPr lang="tr-TR" dirty="0" smtClean="0"/>
              <a:t>Planın amaç, hedef ve politikaları temel çerçeveyi oluşturacaktır.</a:t>
            </a:r>
            <a:endParaRPr lang="tr-TR" dirty="0"/>
          </a:p>
        </p:txBody>
      </p:sp>
    </p:spTree>
    <p:extLst>
      <p:ext uri="{BB962C8B-B14F-4D97-AF65-F5344CB8AC3E}">
        <p14:creationId xmlns="" xmlns:p14="http://schemas.microsoft.com/office/powerpoint/2010/main" val="2025472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438927"/>
            <a:ext cx="7772400" cy="1117865"/>
          </a:xfrm>
        </p:spPr>
        <p:txBody>
          <a:bodyPr>
            <a:normAutofit fontScale="90000"/>
          </a:bodyPr>
          <a:lstStyle/>
          <a:p>
            <a:pPr algn="l"/>
            <a:r>
              <a:rPr lang="tr-TR" sz="3200" dirty="0" smtClean="0">
                <a:latin typeface="Times New Roman" panose="02020603050405020304" pitchFamily="18" charset="0"/>
                <a:cs typeface="Times New Roman" panose="02020603050405020304" pitchFamily="18" charset="0"/>
              </a:rPr>
              <a:t>KIRIKKALE ÜNİVERSİTESİ </a:t>
            </a:r>
            <a:br>
              <a:rPr lang="tr-TR" sz="3200" dirty="0" smtClean="0">
                <a:latin typeface="Times New Roman" panose="02020603050405020304" pitchFamily="18" charset="0"/>
                <a:cs typeface="Times New Roman" panose="02020603050405020304" pitchFamily="18" charset="0"/>
              </a:rPr>
            </a:br>
            <a:r>
              <a:rPr lang="tr-TR" sz="3200" dirty="0" smtClean="0">
                <a:latin typeface="Times New Roman" panose="02020603050405020304" pitchFamily="18" charset="0"/>
                <a:cs typeface="Times New Roman" panose="02020603050405020304" pitchFamily="18" charset="0"/>
              </a:rPr>
              <a:t>Strateji Geliştirme Dairesi Başkanlığı</a:t>
            </a:r>
            <a:br>
              <a:rPr lang="tr-TR" sz="3200"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5" name="Dikdörtgen 4"/>
          <p:cNvSpPr/>
          <p:nvPr/>
        </p:nvSpPr>
        <p:spPr>
          <a:xfrm>
            <a:off x="1292940" y="1840390"/>
            <a:ext cx="5295997" cy="461665"/>
          </a:xfrm>
          <a:prstGeom prst="rect">
            <a:avLst/>
          </a:prstGeom>
        </p:spPr>
        <p:txBody>
          <a:bodyPr wrap="square">
            <a:spAutoFit/>
          </a:bodyPr>
          <a:lstStyle/>
          <a:p>
            <a:r>
              <a:rPr lang="fi-FI" sz="2400" dirty="0" smtClean="0">
                <a:solidFill>
                  <a:schemeClr val="tx1"/>
                </a:solidFill>
                <a:latin typeface="Times New Roman" panose="02020603050405020304" pitchFamily="18" charset="0"/>
                <a:cs typeface="Times New Roman" panose="02020603050405020304" pitchFamily="18" charset="0"/>
              </a:rPr>
              <a:t>ON BİRİNCİ KALKINMA PLANI</a:t>
            </a:r>
            <a:r>
              <a:rPr lang="tr-TR" sz="2400" dirty="0" smtClean="0">
                <a:solidFill>
                  <a:schemeClr val="tx1"/>
                </a:solidFill>
                <a:latin typeface="Times New Roman" panose="02020603050405020304" pitchFamily="18" charset="0"/>
                <a:cs typeface="Times New Roman" panose="02020603050405020304" pitchFamily="18" charset="0"/>
              </a:rPr>
              <a:t> </a:t>
            </a:r>
            <a:endParaRPr lang="tr-TR" sz="2400" dirty="0"/>
          </a:p>
        </p:txBody>
      </p:sp>
      <p:sp>
        <p:nvSpPr>
          <p:cNvPr id="3" name="Dikdörtgen 2"/>
          <p:cNvSpPr/>
          <p:nvPr/>
        </p:nvSpPr>
        <p:spPr>
          <a:xfrm>
            <a:off x="955010" y="2302055"/>
            <a:ext cx="7416824" cy="3831818"/>
          </a:xfrm>
          <a:prstGeom prst="rect">
            <a:avLst/>
          </a:prstGeom>
        </p:spPr>
        <p:txBody>
          <a:bodyPr wrap="square">
            <a:spAutoFit/>
          </a:bodyPr>
          <a:lstStyle/>
          <a:p>
            <a:pPr>
              <a:lnSpc>
                <a:spcPct val="150000"/>
              </a:lnSpc>
            </a:pPr>
            <a:r>
              <a:rPr lang="tr-TR" dirty="0" smtClean="0"/>
              <a:t>2. KÜRESEL GELİŞMELER VE EĞİLİMLER </a:t>
            </a:r>
          </a:p>
          <a:p>
            <a:pPr>
              <a:lnSpc>
                <a:spcPct val="150000"/>
              </a:lnSpc>
            </a:pPr>
            <a:r>
              <a:rPr lang="tr-TR" dirty="0" smtClean="0"/>
              <a:t>2.1. KÜRESEL EĞİLİMLER VE TÜRKİYE ETKİLEŞİMİ </a:t>
            </a:r>
          </a:p>
          <a:p>
            <a:pPr marL="285750" indent="-285750">
              <a:lnSpc>
                <a:spcPct val="150000"/>
              </a:lnSpc>
              <a:buFont typeface="Wingdings" panose="05000000000000000000" pitchFamily="2" charset="2"/>
              <a:buChar char="Ø"/>
            </a:pPr>
            <a:r>
              <a:rPr lang="tr-TR" dirty="0" smtClean="0"/>
              <a:t>Artan Belirsizlikler ve Yeni Arayışlar </a:t>
            </a:r>
          </a:p>
          <a:p>
            <a:pPr marL="285750" indent="-285750">
              <a:lnSpc>
                <a:spcPct val="150000"/>
              </a:lnSpc>
              <a:buFont typeface="Wingdings" panose="05000000000000000000" pitchFamily="2" charset="2"/>
              <a:buChar char="Ø"/>
            </a:pPr>
            <a:r>
              <a:rPr lang="tr-TR" dirty="0" smtClean="0"/>
              <a:t>Ekonomik Ağırlık Merkezlerinde Değişim ve Dengelenme Arayışı</a:t>
            </a:r>
          </a:p>
          <a:p>
            <a:pPr marL="285750" indent="-285750">
              <a:lnSpc>
                <a:spcPct val="150000"/>
              </a:lnSpc>
              <a:buFont typeface="Wingdings" panose="05000000000000000000" pitchFamily="2" charset="2"/>
              <a:buChar char="Ø"/>
            </a:pPr>
            <a:r>
              <a:rPr lang="tr-TR" dirty="0" smtClean="0"/>
              <a:t>Değişen Teknoloji, Üretim Yapısı ve Hizmet Sunum Biçimleri</a:t>
            </a:r>
          </a:p>
          <a:p>
            <a:pPr marL="285750" indent="-285750">
              <a:lnSpc>
                <a:spcPct val="150000"/>
              </a:lnSpc>
              <a:buFont typeface="Wingdings" panose="05000000000000000000" pitchFamily="2" charset="2"/>
              <a:buChar char="Ø"/>
            </a:pPr>
            <a:r>
              <a:rPr lang="tr-TR" dirty="0" smtClean="0"/>
              <a:t>Siber Güvenlik ve Mahremiyet</a:t>
            </a:r>
          </a:p>
          <a:p>
            <a:pPr marL="285750" indent="-285750">
              <a:lnSpc>
                <a:spcPct val="150000"/>
              </a:lnSpc>
              <a:buFont typeface="Wingdings" panose="05000000000000000000" pitchFamily="2" charset="2"/>
              <a:buChar char="Ø"/>
            </a:pPr>
            <a:r>
              <a:rPr lang="tr-TR" b="1" dirty="0" smtClean="0"/>
              <a:t>Eğitim Yaklaşımlarının Değişmesi</a:t>
            </a:r>
          </a:p>
          <a:p>
            <a:pPr marL="285750" indent="-285750">
              <a:lnSpc>
                <a:spcPct val="150000"/>
              </a:lnSpc>
              <a:buFont typeface="Wingdings" panose="05000000000000000000" pitchFamily="2" charset="2"/>
              <a:buChar char="Ø"/>
            </a:pPr>
            <a:r>
              <a:rPr lang="tr-TR" dirty="0" smtClean="0"/>
              <a:t>Demografik Yapıdaki Değişiklikler</a:t>
            </a:r>
          </a:p>
          <a:p>
            <a:pPr marL="285750" indent="-285750">
              <a:lnSpc>
                <a:spcPct val="150000"/>
              </a:lnSpc>
              <a:buFont typeface="Wingdings" panose="05000000000000000000" pitchFamily="2" charset="2"/>
              <a:buChar char="Ø"/>
            </a:pPr>
            <a:r>
              <a:rPr lang="tr-TR" dirty="0" smtClean="0"/>
              <a:t>İşgücü Piyasasında Ekonomik ve Sosyal Yapılardaki Dönüşüm</a:t>
            </a:r>
          </a:p>
        </p:txBody>
      </p:sp>
    </p:spTree>
    <p:extLst>
      <p:ext uri="{BB962C8B-B14F-4D97-AF65-F5344CB8AC3E}">
        <p14:creationId xmlns="" xmlns:p14="http://schemas.microsoft.com/office/powerpoint/2010/main" val="2389836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3594</TotalTime>
  <Words>4747</Words>
  <Application>Microsoft Office PowerPoint</Application>
  <PresentationFormat>Ekran Gösterisi (4:3)</PresentationFormat>
  <Paragraphs>573</Paragraphs>
  <Slides>69</Slides>
  <Notes>28</Notes>
  <HiddenSlides>0</HiddenSlides>
  <MMClips>0</MMClips>
  <ScaleCrop>false</ScaleCrop>
  <HeadingPairs>
    <vt:vector size="4" baseType="variant">
      <vt:variant>
        <vt:lpstr>Tema</vt:lpstr>
      </vt:variant>
      <vt:variant>
        <vt:i4>1</vt:i4>
      </vt:variant>
      <vt:variant>
        <vt:lpstr>Slayt Başlıkları</vt:lpstr>
      </vt:variant>
      <vt:variant>
        <vt:i4>69</vt:i4>
      </vt:variant>
    </vt:vector>
  </HeadingPairs>
  <TitlesOfParts>
    <vt:vector size="70" baseType="lpstr">
      <vt:lpstr>Ofis Teması</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KIRIKKALE ÜNİVERSİTESİ  Strateji Geliştirme Dairesi Başkanlığı </vt:lpstr>
      <vt:lpstr>Teşekkürler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BİRİNCİ KALKINMA PLANI (2019-2023)</dc:title>
  <dc:creator>ASUS</dc:creator>
  <cp:lastModifiedBy>user2</cp:lastModifiedBy>
  <cp:revision>79</cp:revision>
  <dcterms:created xsi:type="dcterms:W3CDTF">2019-07-13T12:18:16Z</dcterms:created>
  <dcterms:modified xsi:type="dcterms:W3CDTF">2019-07-22T11:43:56Z</dcterms:modified>
</cp:coreProperties>
</file>